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5"/>
  </p:notesMasterIdLst>
  <p:sldIdLst>
    <p:sldId id="256" r:id="rId2"/>
    <p:sldId id="282" r:id="rId3"/>
    <p:sldId id="1191" r:id="rId4"/>
    <p:sldId id="1205" r:id="rId5"/>
    <p:sldId id="1206" r:id="rId6"/>
    <p:sldId id="1208" r:id="rId7"/>
    <p:sldId id="1209" r:id="rId8"/>
    <p:sldId id="1210" r:id="rId9"/>
    <p:sldId id="602" r:id="rId10"/>
    <p:sldId id="273" r:id="rId11"/>
    <p:sldId id="274" r:id="rId12"/>
    <p:sldId id="275" r:id="rId13"/>
    <p:sldId id="276"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2C3F8C-7C3C-471F-8BFC-C71D47FE74E3}">
          <p14:sldIdLst>
            <p14:sldId id="256"/>
            <p14:sldId id="282"/>
            <p14:sldId id="1191"/>
            <p14:sldId id="1205"/>
            <p14:sldId id="1206"/>
            <p14:sldId id="1208"/>
            <p14:sldId id="1209"/>
            <p14:sldId id="1210"/>
            <p14:sldId id="602"/>
            <p14:sldId id="273"/>
            <p14:sldId id="274"/>
            <p14:sldId id="275"/>
            <p14:sldId id="27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29" autoAdjust="0"/>
    <p:restoredTop sz="96447" autoAdjust="0"/>
  </p:normalViewPr>
  <p:slideViewPr>
    <p:cSldViewPr snapToGrid="0">
      <p:cViewPr varScale="1">
        <p:scale>
          <a:sx n="78" d="100"/>
          <a:sy n="78" d="100"/>
        </p:scale>
        <p:origin x="114" y="330"/>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2021-06-11</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err="1">
                <a:solidFill>
                  <a:schemeClr val="bg1"/>
                </a:solidFill>
                <a:latin typeface="Constantia" panose="02030602050306030303" pitchFamily="18" charset="0"/>
                <a:cs typeface="Arial" pitchFamily="34" charset="0"/>
              </a:rPr>
              <a:t>ece</a:t>
            </a:r>
            <a:r>
              <a:rPr lang="en-US" sz="2000" cap="small" baseline="0" dirty="0">
                <a:solidFill>
                  <a:schemeClr val="bg1"/>
                </a:solidFill>
                <a:latin typeface="Constantia" panose="02030602050306030303" pitchFamily="18" charset="0"/>
                <a:cs typeface="Arial" pitchFamily="34" charset="0"/>
              </a:rPr>
              <a:t> 204</a:t>
            </a:r>
            <a:r>
              <a:rPr lang="en-US" sz="2000" dirty="0">
                <a:solidFill>
                  <a:schemeClr val="bg1"/>
                </a:solidFill>
                <a:latin typeface="Georgia" panose="02040502050405020303" pitchFamily="18" charset="0"/>
                <a:cs typeface="Arial" pitchFamily="34" charset="0"/>
              </a:rPr>
              <a:t> </a:t>
            </a:r>
            <a:r>
              <a:rPr lang="en-US" sz="2000" i="1" dirty="0">
                <a:solidFill>
                  <a:schemeClr val="bg1"/>
                </a:solidFill>
                <a:latin typeface="Georgia" panose="02040502050405020303" pitchFamily="18" charset="0"/>
                <a:cs typeface="Arial" pitchFamily="34" charset="0"/>
              </a:rPr>
              <a:t>Numerical methods</a:t>
            </a: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a:solidFill>
                  <a:schemeClr val="bg1"/>
                </a:solidFill>
                <a:latin typeface="Georgia" panose="02040502050405020303" pitchFamily="18" charset="0"/>
                <a:ea typeface="ＭＳ Ｐゴシック" charset="-128"/>
                <a:cs typeface="Arial" pitchFamily="34" charset="0"/>
              </a:rPr>
              <a:t>Douglas Wilhelm Harder, LEL, </a:t>
            </a:r>
            <a:r>
              <a:rPr lang="en-US" sz="1600" b="0" kern="0" dirty="0" err="1">
                <a:solidFill>
                  <a:schemeClr val="bg1"/>
                </a:solidFill>
                <a:latin typeface="Georgia" panose="02040502050405020303" pitchFamily="18" charset="0"/>
                <a:ea typeface="ＭＳ Ｐゴシック" charset="-128"/>
                <a:cs typeface="Arial" pitchFamily="34" charset="0"/>
              </a:rPr>
              <a:t>M.Math</a:t>
            </a:r>
            <a:r>
              <a:rPr lang="en-US" sz="1600" b="0" kern="0" dirty="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35696"/>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Dealing with jitter</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Dealing with jitter</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lvl1pPr algn="l">
              <a:defRPr>
                <a:latin typeface="Cambria" panose="02040503050406030204" pitchFamily="18" charset="0"/>
                <a:ea typeface="Cambria" panose="02040503050406030204" pitchFamily="18" charset="0"/>
              </a:defRPr>
            </a:lvl1pPr>
            <a:lvl2pPr algn="l">
              <a:defRPr>
                <a:latin typeface="Cambria" panose="02040503050406030204" pitchFamily="18" charset="0"/>
                <a:ea typeface="Cambria" panose="02040503050406030204" pitchFamily="18" charset="0"/>
              </a:defRPr>
            </a:lvl2pPr>
            <a:lvl3pPr algn="l">
              <a:defRPr>
                <a:latin typeface="Cambria" panose="02040503050406030204" pitchFamily="18" charset="0"/>
                <a:ea typeface="Cambria" panose="02040503050406030204" pitchFamily="18" charset="0"/>
              </a:defRPr>
            </a:lvl3pPr>
            <a:lvl4pPr algn="l">
              <a:defRPr>
                <a:latin typeface="Cambria" panose="02040503050406030204" pitchFamily="18" charset="0"/>
                <a:ea typeface="Cambria" panose="02040503050406030204" pitchFamily="18" charset="0"/>
              </a:defRPr>
            </a:lvl4pPr>
            <a:lvl5pPr algn="l">
              <a:defRPr>
                <a:latin typeface="Cambria" panose="02040503050406030204" pitchFamily="18" charset="0"/>
                <a:ea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US"/>
              <a:t>Dealing with jitter</a:t>
            </a:r>
            <a:endParaRPr lang="en-CA" dirty="0"/>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Dealing with jitter</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11"/>
          </p:nvPr>
        </p:nvSpPr>
        <p:spPr/>
        <p:txBody>
          <a:bodyPr/>
          <a:lstStyle/>
          <a:p>
            <a:r>
              <a:rPr lang="en-US"/>
              <a:t>Dealing with jitter</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Footer Placeholder 7"/>
          <p:cNvSpPr>
            <a:spLocks noGrp="1"/>
          </p:cNvSpPr>
          <p:nvPr>
            <p:ph type="ftr" sz="quarter" idx="11"/>
          </p:nvPr>
        </p:nvSpPr>
        <p:spPr/>
        <p:txBody>
          <a:bodyPr/>
          <a:lstStyle/>
          <a:p>
            <a:r>
              <a:rPr lang="en-US"/>
              <a:t>Dealing with jitter</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4" name="Footer Placeholder 3"/>
          <p:cNvSpPr>
            <a:spLocks noGrp="1"/>
          </p:cNvSpPr>
          <p:nvPr>
            <p:ph type="ftr" sz="quarter" idx="11"/>
          </p:nvPr>
        </p:nvSpPr>
        <p:spPr/>
        <p:txBody>
          <a:bodyPr/>
          <a:lstStyle/>
          <a:p>
            <a:r>
              <a:rPr lang="en-US"/>
              <a:t>Dealing with jitter</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Dealing with jitter</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Dealing with jitter</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Dealing with jitter</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3"/>
          </p:nvPr>
        </p:nvSpPr>
        <p:spPr>
          <a:xfrm>
            <a:off x="1952091" y="76200"/>
            <a:ext cx="635371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US"/>
              <a:t>Dealing with jitter</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2.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0.wmf"/><Relationship Id="rId3" Type="http://schemas.openxmlformats.org/officeDocument/2006/relationships/audio" Target="../media/media5.m4a"/><Relationship Id="rId7" Type="http://schemas.openxmlformats.org/officeDocument/2006/relationships/oleObject" Target="../embeddings/oleObject2.bin"/><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image" Target="../media/image9.wmf"/><Relationship Id="rId5" Type="http://schemas.openxmlformats.org/officeDocument/2006/relationships/oleObject" Target="../embeddings/oleObject1.bin"/><Relationship Id="rId4" Type="http://schemas.openxmlformats.org/officeDocument/2006/relationships/slideLayout" Target="../slideLayouts/slideLayout2.xml"/><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12.wmf"/><Relationship Id="rId3" Type="http://schemas.openxmlformats.org/officeDocument/2006/relationships/audio" Target="../media/media6.m4a"/><Relationship Id="rId7" Type="http://schemas.openxmlformats.org/officeDocument/2006/relationships/oleObject" Target="../embeddings/oleObject4.bin"/><Relationship Id="rId2" Type="http://schemas.microsoft.com/office/2007/relationships/media" Target="../media/media6.m4a"/><Relationship Id="rId1" Type="http://schemas.openxmlformats.org/officeDocument/2006/relationships/tags" Target="../tags/tag4.xml"/><Relationship Id="rId6" Type="http://schemas.openxmlformats.org/officeDocument/2006/relationships/image" Target="../media/image11.wmf"/><Relationship Id="rId11" Type="http://schemas.openxmlformats.org/officeDocument/2006/relationships/image" Target="../media/image8.png"/><Relationship Id="rId5" Type="http://schemas.openxmlformats.org/officeDocument/2006/relationships/oleObject" Target="../embeddings/oleObject3.bin"/><Relationship Id="rId10" Type="http://schemas.openxmlformats.org/officeDocument/2006/relationships/image" Target="../media/image13.wmf"/><Relationship Id="rId4" Type="http://schemas.openxmlformats.org/officeDocument/2006/relationships/slideLayout" Target="../slideLayouts/slideLayout2.xml"/><Relationship Id="rId9" Type="http://schemas.openxmlformats.org/officeDocument/2006/relationships/oleObject" Target="../embeddings/oleObject5.bin"/></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7" Type="http://schemas.openxmlformats.org/officeDocument/2006/relationships/image" Target="../media/image8.png"/><Relationship Id="rId2" Type="http://schemas.microsoft.com/office/2007/relationships/media" Target="../media/media7.m4a"/><Relationship Id="rId1" Type="http://schemas.openxmlformats.org/officeDocument/2006/relationships/tags" Target="../tags/tag5.xml"/><Relationship Id="rId6" Type="http://schemas.openxmlformats.org/officeDocument/2006/relationships/image" Target="../media/image14.wmf"/><Relationship Id="rId5" Type="http://schemas.openxmlformats.org/officeDocument/2006/relationships/oleObject" Target="../embeddings/oleObject6.bin"/><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6.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7.xml"/><Relationship Id="rId5" Type="http://schemas.openxmlformats.org/officeDocument/2006/relationships/image" Target="../media/image8.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Dealing with jitter</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4" name="Audio 3">
            <a:hlinkClick r:id="" action="ppaction://media"/>
            <a:extLst>
              <a:ext uri="{FF2B5EF4-FFF2-40B4-BE49-F238E27FC236}">
                <a16:creationId xmlns:a16="http://schemas.microsoft.com/office/drawing/2014/main" id="{658A420D-46F2-4587-8FA0-84A08CD465E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mc:Choice xmlns:p14="http://schemas.microsoft.com/office/powerpoint/2010/main" Requires="p14">
      <p:transition spd="slow" p14:dur="2000" advTm="9182"/>
    </mc:Choice>
    <mc:Fallback>
      <p:transition spd="slow" advTm="91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a:xfrm>
            <a:off x="457200" y="1600200"/>
            <a:ext cx="8686800" cy="4525963"/>
          </a:xfrm>
        </p:spPr>
        <p:txBody>
          <a:bodyPr>
            <a:normAutofit/>
          </a:bodyPr>
          <a:lstStyle/>
          <a:p>
            <a:pPr marL="0" indent="0">
              <a:buNone/>
            </a:pPr>
            <a:r>
              <a:rPr lang="en-US" dirty="0"/>
              <a:t>[1]	https://en.wikipedia.org/wiki/Least_squares</a:t>
            </a:r>
          </a:p>
          <a:p>
            <a:pPr marL="0" indent="0">
              <a:buNone/>
            </a:pPr>
            <a:r>
              <a:rPr lang="en-US" dirty="0"/>
              <a:t>[2]	Maplesoft: https://www.Maplesoft.com/</a:t>
            </a:r>
          </a:p>
        </p:txBody>
      </p:sp>
      <p:sp>
        <p:nvSpPr>
          <p:cNvPr id="4" name="Footer Placeholder 3"/>
          <p:cNvSpPr>
            <a:spLocks noGrp="1"/>
          </p:cNvSpPr>
          <p:nvPr>
            <p:ph type="ftr" sz="quarter" idx="11"/>
          </p:nvPr>
        </p:nvSpPr>
        <p:spPr/>
        <p:txBody>
          <a:bodyPr/>
          <a:lstStyle/>
          <a:p>
            <a:r>
              <a:rPr lang="en-US"/>
              <a:t>Dealing with jitter</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10</a:t>
            </a:fld>
            <a:endParaRPr lang="en-CA"/>
          </a:p>
        </p:txBody>
      </p:sp>
      <p:pic>
        <p:nvPicPr>
          <p:cNvPr id="5" name="Audio 4">
            <a:hlinkClick r:id="" action="ppaction://media"/>
            <a:extLst>
              <a:ext uri="{FF2B5EF4-FFF2-40B4-BE49-F238E27FC236}">
                <a16:creationId xmlns:a16="http://schemas.microsoft.com/office/drawing/2014/main" id="{928CDBF0-D9DC-4A82-87AE-A279DFA76CF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xmlns:p14="http://schemas.microsoft.com/office/powerpoint/2010/main">
    <mc:Choice Requires="p14">
      <p:transition spd="slow" p14:dur="2000" advTm="1728"/>
    </mc:Choice>
    <mc:Fallback xmlns="">
      <p:transition spd="slow" advTm="1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Acknowledgments</a:t>
            </a:r>
          </a:p>
        </p:txBody>
      </p:sp>
      <p:sp>
        <p:nvSpPr>
          <p:cNvPr id="3" name="Content Placeholder 2"/>
          <p:cNvSpPr>
            <a:spLocks noGrp="1"/>
          </p:cNvSpPr>
          <p:nvPr>
            <p:ph idx="1"/>
          </p:nvPr>
        </p:nvSpPr>
        <p:spPr/>
        <p:txBody>
          <a:bodyPr>
            <a:normAutofit/>
          </a:bodyPr>
          <a:lstStyle/>
          <a:p>
            <a:pPr marL="0" indent="0">
              <a:buNone/>
            </a:pPr>
            <a:r>
              <a:rPr lang="en-US" sz="1800" dirty="0"/>
              <a:t>None so far.</a:t>
            </a:r>
            <a:endParaRPr lang="en-CA" sz="1800" dirty="0"/>
          </a:p>
        </p:txBody>
      </p:sp>
      <p:sp>
        <p:nvSpPr>
          <p:cNvPr id="4" name="Footer Placeholder 3"/>
          <p:cNvSpPr>
            <a:spLocks noGrp="1"/>
          </p:cNvSpPr>
          <p:nvPr>
            <p:ph type="ftr" sz="quarter" idx="11"/>
          </p:nvPr>
        </p:nvSpPr>
        <p:spPr/>
        <p:txBody>
          <a:bodyPr/>
          <a:lstStyle/>
          <a:p>
            <a:r>
              <a:rPr lang="en-US"/>
              <a:t>Dealing with jitter</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11</a:t>
            </a:fld>
            <a:endParaRPr lang="en-CA"/>
          </a:p>
        </p:txBody>
      </p:sp>
      <p:pic>
        <p:nvPicPr>
          <p:cNvPr id="7" name="Audio 6">
            <a:hlinkClick r:id="" action="ppaction://media"/>
            <a:extLst>
              <a:ext uri="{FF2B5EF4-FFF2-40B4-BE49-F238E27FC236}">
                <a16:creationId xmlns:a16="http://schemas.microsoft.com/office/drawing/2014/main" id="{718CC8B1-5C10-42BE-A05E-D186C74E8F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xmlns:p14="http://schemas.microsoft.com/office/powerpoint/2010/main">
    <mc:Choice Requires="p14">
      <p:transition spd="slow" p14:dur="2000" advTm="1821"/>
    </mc:Choice>
    <mc:Fallback xmlns="">
      <p:transition spd="slow" advTm="1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a:t>These slides were prepared using the Cambria typeface. Mathematical equations use </a:t>
            </a:r>
            <a:r>
              <a:rPr lang="en-CA" sz="1800" dirty="0">
                <a:latin typeface="Times New Roman" panose="02020603050405020304" pitchFamily="18" charset="0"/>
              </a:rPr>
              <a:t>Times New Roman</a:t>
            </a:r>
            <a:r>
              <a:rPr lang="en-CA" sz="1800" dirty="0"/>
              <a:t>, and source code is presented using </a:t>
            </a:r>
            <a:r>
              <a:rPr lang="en-CA" sz="1800" dirty="0">
                <a:latin typeface="Consolas" panose="020B0609020204030204" pitchFamily="49" charset="0"/>
                <a:cs typeface="Consolas" panose="020B0609020204030204" pitchFamily="49" charset="0"/>
              </a:rPr>
              <a:t>Consolas</a:t>
            </a:r>
            <a:r>
              <a:rPr lang="en-CA" sz="1800" dirty="0"/>
              <a:t>.  Mathematical equations are prepared in </a:t>
            </a:r>
            <a:r>
              <a:rPr lang="en-CA" sz="1800" dirty="0" err="1"/>
              <a:t>MathType</a:t>
            </a:r>
            <a:r>
              <a:rPr lang="en-CA" sz="1800" dirty="0"/>
              <a:t> by Design Science, Inc.</a:t>
            </a:r>
          </a:p>
          <a:p>
            <a:pPr marL="0" indent="0">
              <a:buNone/>
            </a:pPr>
            <a:r>
              <a:rPr lang="en-CA" sz="1800" dirty="0"/>
              <a:t>Examples may be formulated and checked using Maple by </a:t>
            </a:r>
            <a:r>
              <a:rPr lang="en-CA" sz="1800" dirty="0" err="1"/>
              <a:t>Maplesoft</a:t>
            </a:r>
            <a:r>
              <a:rPr lang="en-CA" sz="1800" dirty="0"/>
              <a:t>, Inc.</a:t>
            </a:r>
          </a:p>
          <a:p>
            <a:pPr marL="0" indent="0">
              <a:buNone/>
            </a:pPr>
            <a:endParaRPr lang="en-CA" sz="1050" dirty="0"/>
          </a:p>
          <a:p>
            <a:pPr marL="0" indent="0">
              <a:buNone/>
            </a:pPr>
            <a:r>
              <a:rPr lang="en-CA" sz="1800" dirty="0"/>
              <a:t>The photographs of flowers and a monarch butter appearing on the title slide and accenting the top of each other slide were taken at the Royal Botanical Gardens in October of 2017 by Douglas Wilhelm Harder. Please see</a:t>
            </a:r>
          </a:p>
          <a:p>
            <a:pPr marL="0" indent="0" algn="ctr">
              <a:buNone/>
            </a:pPr>
            <a:r>
              <a:rPr lang="en-CA" sz="1800" dirty="0"/>
              <a:t>https://www.rbg.ca/</a:t>
            </a:r>
          </a:p>
          <a:p>
            <a:pPr marL="0" indent="0">
              <a:buNone/>
            </a:pPr>
            <a:r>
              <a:rPr lang="en-CA" sz="1800" dirty="0"/>
              <a:t>for 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US"/>
              <a:t>Dealing with jitter</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12</a:t>
            </a:fld>
            <a:endParaRPr lang="en-CA"/>
          </a:p>
        </p:txBody>
      </p:sp>
      <p:pic>
        <p:nvPicPr>
          <p:cNvPr id="8" name="Audio 7">
            <a:hlinkClick r:id="" action="ppaction://media"/>
            <a:extLst>
              <a:ext uri="{FF2B5EF4-FFF2-40B4-BE49-F238E27FC236}">
                <a16:creationId xmlns:a16="http://schemas.microsoft.com/office/drawing/2014/main" id="{D23E4374-F87D-4214-96CF-B496C02A737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xmlns:p14="http://schemas.microsoft.com/office/powerpoint/2010/main">
    <mc:Choice Requires="p14">
      <p:transition spd="slow" p14:dur="2000" advTm="1890"/>
    </mc:Choice>
    <mc:Fallback xmlns="">
      <p:transition spd="slow" advTm="1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dirty="0" err="1"/>
              <a:t>ece</a:t>
            </a:r>
            <a:r>
              <a:rPr lang="en-CA" dirty="0"/>
              <a:t> 204 </a:t>
            </a:r>
            <a:r>
              <a:rPr lang="en-CA" i="1" dirty="0"/>
              <a:t>Numerical methods</a:t>
            </a:r>
            <a:r>
              <a:rPr lang="en-CA" dirty="0"/>
              <a:t> course taught at the University of Waterloo. 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US"/>
              <a:t>Dealing with jitter</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13</a:t>
            </a:fld>
            <a:endParaRPr lang="en-CA"/>
          </a:p>
        </p:txBody>
      </p:sp>
      <p:pic>
        <p:nvPicPr>
          <p:cNvPr id="7" name="Audio 6">
            <a:hlinkClick r:id="" action="ppaction://media"/>
            <a:extLst>
              <a:ext uri="{FF2B5EF4-FFF2-40B4-BE49-F238E27FC236}">
                <a16:creationId xmlns:a16="http://schemas.microsoft.com/office/drawing/2014/main" id="{552E99E1-BF8D-4AB8-B73F-CB7EA44F3DC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xmlns:p14="http://schemas.microsoft.com/office/powerpoint/2010/main">
    <mc:Choice Requires="p14">
      <p:transition spd="slow" p14:dur="2000" advTm="3802"/>
    </mc:Choice>
    <mc:Fallback xmlns="">
      <p:transition spd="slow" advTm="3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endParaRPr lang="en-CA" dirty="0"/>
          </a:p>
        </p:txBody>
      </p:sp>
      <p:sp>
        <p:nvSpPr>
          <p:cNvPr id="3" name="Content Placeholder 2"/>
          <p:cNvSpPr>
            <a:spLocks noGrp="1"/>
          </p:cNvSpPr>
          <p:nvPr>
            <p:ph idx="1"/>
          </p:nvPr>
        </p:nvSpPr>
        <p:spPr>
          <a:xfrm>
            <a:off x="457199" y="1600200"/>
            <a:ext cx="8081319" cy="4525963"/>
          </a:xfrm>
        </p:spPr>
        <p:txBody>
          <a:bodyPr/>
          <a:lstStyle/>
          <a:p>
            <a:r>
              <a:rPr lang="en-US" dirty="0"/>
              <a:t>In this topic, we will</a:t>
            </a:r>
          </a:p>
          <a:p>
            <a:pPr lvl="1"/>
            <a:r>
              <a:rPr lang="en-US" dirty="0"/>
              <a:t>Describe the concept of jitter</a:t>
            </a:r>
          </a:p>
          <a:p>
            <a:pPr lvl="1"/>
            <a:r>
              <a:rPr lang="en-US" dirty="0"/>
              <a:t>Consider what happens if samples are not read periodically</a:t>
            </a:r>
          </a:p>
          <a:p>
            <a:pPr lvl="1"/>
            <a:r>
              <a:rPr lang="en-US" dirty="0"/>
              <a:t>We will try to, as reasonably as possible,</a:t>
            </a:r>
            <a:br>
              <a:rPr lang="en-US" dirty="0"/>
            </a:br>
            <a:r>
              <a:rPr lang="en-US" dirty="0"/>
              <a:t>	adjust the read value to compensate for the</a:t>
            </a:r>
            <a:br>
              <a:rPr lang="en-US" dirty="0"/>
            </a:br>
            <a:r>
              <a:rPr lang="en-US" dirty="0"/>
              <a:t> 	error in the time of the reading</a:t>
            </a:r>
          </a:p>
          <a:p>
            <a:pPr lvl="2"/>
            <a:r>
              <a:rPr lang="en-US" dirty="0"/>
              <a:t>We will not eliminate the noise</a:t>
            </a:r>
          </a:p>
          <a:p>
            <a:pPr lvl="2"/>
            <a:r>
              <a:rPr lang="en-US" dirty="0"/>
              <a:t>The formulas we use mitigate the noise</a:t>
            </a:r>
          </a:p>
        </p:txBody>
      </p:sp>
      <p:sp>
        <p:nvSpPr>
          <p:cNvPr id="4" name="Footer Placeholder 3"/>
          <p:cNvSpPr>
            <a:spLocks noGrp="1"/>
          </p:cNvSpPr>
          <p:nvPr>
            <p:ph type="ftr" sz="quarter" idx="11"/>
          </p:nvPr>
        </p:nvSpPr>
        <p:spPr/>
        <p:txBody>
          <a:bodyPr/>
          <a:lstStyle/>
          <a:p>
            <a:r>
              <a:rPr lang="en-US"/>
              <a:t>Dealing with jitter</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5" name="Audio 4">
            <a:hlinkClick r:id="" action="ppaction://media"/>
            <a:extLst>
              <a:ext uri="{FF2B5EF4-FFF2-40B4-BE49-F238E27FC236}">
                <a16:creationId xmlns:a16="http://schemas.microsoft.com/office/drawing/2014/main" id="{1FC5E503-C5CA-49D0-BB07-66FD5A23586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mc:Choice xmlns:p14="http://schemas.microsoft.com/office/powerpoint/2010/main" Requires="p14">
      <p:transition spd="slow" p14:dur="2000" advTm="69258"/>
    </mc:Choice>
    <mc:Fallback>
      <p:transition spd="slow" advTm="692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8" name="Straight Connector 57">
            <a:extLst>
              <a:ext uri="{FF2B5EF4-FFF2-40B4-BE49-F238E27FC236}">
                <a16:creationId xmlns:a16="http://schemas.microsoft.com/office/drawing/2014/main" id="{34213F10-98A3-4B0A-A03A-D36C77FCE8F3}"/>
              </a:ext>
            </a:extLst>
          </p:cNvPr>
          <p:cNvCxnSpPr>
            <a:cxnSpLocks/>
          </p:cNvCxnSpPr>
          <p:nvPr/>
        </p:nvCxnSpPr>
        <p:spPr>
          <a:xfrm flipH="1">
            <a:off x="6216263" y="4612170"/>
            <a:ext cx="0" cy="1655983"/>
          </a:xfrm>
          <a:prstGeom prst="line">
            <a:avLst/>
          </a:prstGeom>
          <a:ln w="19050">
            <a:solidFill>
              <a:srgbClr val="00B0F0"/>
            </a:solidFill>
            <a:prstDash val="sysDot"/>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544CD97-56DE-4E01-93F8-08BB382813A0}"/>
              </a:ext>
            </a:extLst>
          </p:cNvPr>
          <p:cNvCxnSpPr>
            <a:cxnSpLocks/>
          </p:cNvCxnSpPr>
          <p:nvPr/>
        </p:nvCxnSpPr>
        <p:spPr>
          <a:xfrm flipV="1">
            <a:off x="2358015" y="4639111"/>
            <a:ext cx="5185085" cy="64547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Introducing jitter</a:t>
            </a:r>
            <a:endParaRPr lang="en-CA" dirty="0"/>
          </a:p>
        </p:txBody>
      </p:sp>
      <p:sp>
        <p:nvSpPr>
          <p:cNvPr id="3" name="Content Placeholder 2"/>
          <p:cNvSpPr>
            <a:spLocks noGrp="1"/>
          </p:cNvSpPr>
          <p:nvPr>
            <p:ph idx="1"/>
          </p:nvPr>
        </p:nvSpPr>
        <p:spPr>
          <a:xfrm>
            <a:off x="457199" y="1600200"/>
            <a:ext cx="7924801" cy="4525963"/>
          </a:xfrm>
        </p:spPr>
        <p:txBody>
          <a:bodyPr/>
          <a:lstStyle/>
          <a:p>
            <a:r>
              <a:rPr lang="en-US" i="1" dirty="0"/>
              <a:t>Jitter</a:t>
            </a:r>
            <a:r>
              <a:rPr lang="en-US" dirty="0"/>
              <a:t> are the small anomalies that will occur in a system</a:t>
            </a:r>
            <a:endParaRPr lang="en-US" i="1" dirty="0"/>
          </a:p>
          <a:p>
            <a:pPr lvl="1"/>
            <a:r>
              <a:rPr lang="en-US" dirty="0"/>
              <a:t>For example, while there is noise in the signal read,</a:t>
            </a:r>
            <a:br>
              <a:rPr lang="en-US" dirty="0"/>
            </a:br>
            <a:r>
              <a:rPr lang="en-US" dirty="0"/>
              <a:t>	the sample may also not be taken exactly every </a:t>
            </a:r>
            <a:r>
              <a:rPr lang="en-US" i="1" dirty="0">
                <a:latin typeface="Times New Roman" panose="02020603050405020304" pitchFamily="18" charset="0"/>
              </a:rPr>
              <a:t>h</a:t>
            </a:r>
            <a:r>
              <a:rPr lang="en-US" dirty="0">
                <a:latin typeface="Times New Roman" panose="02020603050405020304" pitchFamily="18" charset="0"/>
              </a:rPr>
              <a:t> s</a:t>
            </a:r>
          </a:p>
          <a:p>
            <a:pPr lvl="1"/>
            <a:r>
              <a:rPr lang="en-US" dirty="0"/>
              <a:t>Thus, the most recent reading may have been taken</a:t>
            </a:r>
            <a:br>
              <a:rPr lang="en-US" dirty="0"/>
            </a:br>
            <a:r>
              <a:rPr lang="en-US" dirty="0"/>
              <a:t>	at </a:t>
            </a:r>
            <a:r>
              <a:rPr lang="en-US" i="1" dirty="0" err="1">
                <a:latin typeface="Times New Roman" panose="02020603050405020304" pitchFamily="18" charset="0"/>
              </a:rPr>
              <a:t>t</a:t>
            </a:r>
            <a:r>
              <a:rPr lang="en-US" i="1" baseline="-25000" dirty="0" err="1">
                <a:latin typeface="Times New Roman" panose="02020603050405020304" pitchFamily="18" charset="0"/>
              </a:rPr>
              <a:t>k</a:t>
            </a:r>
            <a:r>
              <a:rPr lang="en-US" i="1" dirty="0">
                <a:latin typeface="Times New Roman" panose="02020603050405020304" pitchFamily="18" charset="0"/>
              </a:rPr>
              <a:t> </a:t>
            </a:r>
            <a:r>
              <a:rPr lang="en-US" dirty="0">
                <a:latin typeface="Times New Roman" panose="02020603050405020304" pitchFamily="18" charset="0"/>
              </a:rPr>
              <a:t>+ </a:t>
            </a:r>
            <a:r>
              <a:rPr lang="en-US" i="1" dirty="0">
                <a:latin typeface="Symbol" panose="05050102010706020507" pitchFamily="18" charset="2"/>
              </a:rPr>
              <a:t>d</a:t>
            </a:r>
            <a:r>
              <a:rPr lang="en-US" baseline="30000" dirty="0">
                <a:latin typeface="Times New Roman" panose="02020603050405020304" pitchFamily="18" charset="0"/>
              </a:rPr>
              <a:t> </a:t>
            </a:r>
            <a:r>
              <a:rPr lang="en-US" i="1" dirty="0">
                <a:latin typeface="Times New Roman" panose="02020603050405020304" pitchFamily="18" charset="0"/>
              </a:rPr>
              <a:t>h</a:t>
            </a:r>
            <a:r>
              <a:rPr lang="en-US" dirty="0"/>
              <a:t> instead of exactly </a:t>
            </a:r>
            <a:r>
              <a:rPr lang="en-US" i="1" dirty="0" err="1">
                <a:latin typeface="Times New Roman" panose="02020603050405020304" pitchFamily="18" charset="0"/>
              </a:rPr>
              <a:t>t</a:t>
            </a:r>
            <a:r>
              <a:rPr lang="en-US" i="1" baseline="-25000" dirty="0" err="1">
                <a:latin typeface="Times New Roman" panose="02020603050405020304" pitchFamily="18" charset="0"/>
              </a:rPr>
              <a:t>k</a:t>
            </a:r>
            <a:endParaRPr lang="en-US" i="1" dirty="0">
              <a:latin typeface="Times New Roman" panose="02020603050405020304" pitchFamily="18" charset="0"/>
            </a:endParaRPr>
          </a:p>
          <a:p>
            <a:pPr lvl="2"/>
            <a:r>
              <a:rPr lang="en-US" dirty="0"/>
              <a:t>We assume </a:t>
            </a:r>
            <a:r>
              <a:rPr lang="en-US" i="1" dirty="0">
                <a:latin typeface="Symbol" panose="05050102010706020507" pitchFamily="18" charset="2"/>
              </a:rPr>
              <a:t>d</a:t>
            </a:r>
            <a:r>
              <a:rPr lang="en-US" dirty="0"/>
              <a:t> is small—no more than </a:t>
            </a:r>
            <a:r>
              <a:rPr lang="en-US" dirty="0">
                <a:latin typeface="Times New Roman" panose="02020603050405020304" pitchFamily="18" charset="0"/>
              </a:rPr>
              <a:t>0.5</a:t>
            </a:r>
          </a:p>
          <a:p>
            <a:pPr lvl="1"/>
            <a:r>
              <a:rPr lang="en-US" sz="1800" dirty="0"/>
              <a:t>If we know a reading was taken early or late,</a:t>
            </a:r>
            <a:br>
              <a:rPr lang="en-US" sz="1800" dirty="0"/>
            </a:br>
            <a:r>
              <a:rPr lang="en-US" sz="1800" dirty="0"/>
              <a:t>	we should try to compensate for it</a:t>
            </a:r>
            <a:endParaRPr lang="en-US" sz="1800" i="1" dirty="0">
              <a:latin typeface="Times New Roman" panose="02020603050405020304" pitchFamily="18" charset="0"/>
            </a:endParaRPr>
          </a:p>
          <a:p>
            <a:pPr lvl="1"/>
            <a:endParaRPr lang="fr-FR" sz="1800" dirty="0">
              <a:latin typeface="Consolas" panose="020B0609020204030204" pitchFamily="49" charset="0"/>
            </a:endParaRPr>
          </a:p>
        </p:txBody>
      </p:sp>
      <p:sp>
        <p:nvSpPr>
          <p:cNvPr id="4" name="Footer Placeholder 3"/>
          <p:cNvSpPr>
            <a:spLocks noGrp="1"/>
          </p:cNvSpPr>
          <p:nvPr>
            <p:ph type="ftr" sz="quarter" idx="11"/>
          </p:nvPr>
        </p:nvSpPr>
        <p:spPr/>
        <p:txBody>
          <a:bodyPr/>
          <a:lstStyle/>
          <a:p>
            <a:r>
              <a:rPr lang="en-US"/>
              <a:t>Dealing with jitter</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3</a:t>
            </a:fld>
            <a:endParaRPr lang="en-CA" dirty="0"/>
          </a:p>
        </p:txBody>
      </p:sp>
      <p:sp>
        <p:nvSpPr>
          <p:cNvPr id="26" name="Oval 25">
            <a:extLst>
              <a:ext uri="{FF2B5EF4-FFF2-40B4-BE49-F238E27FC236}">
                <a16:creationId xmlns:a16="http://schemas.microsoft.com/office/drawing/2014/main" id="{FCF850EE-ED79-4254-A3F5-D0B45FE36946}"/>
              </a:ext>
            </a:extLst>
          </p:cNvPr>
          <p:cNvSpPr/>
          <p:nvPr/>
        </p:nvSpPr>
        <p:spPr>
          <a:xfrm>
            <a:off x="3581697" y="516636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DAF2A3FD-A636-4372-B42C-A559E18222C5}"/>
              </a:ext>
            </a:extLst>
          </p:cNvPr>
          <p:cNvSpPr/>
          <p:nvPr/>
        </p:nvSpPr>
        <p:spPr>
          <a:xfrm>
            <a:off x="5458820" y="489099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40A37E7E-403B-4970-8911-E75EF1F03F13}"/>
              </a:ext>
            </a:extLst>
          </p:cNvPr>
          <p:cNvSpPr/>
          <p:nvPr/>
        </p:nvSpPr>
        <p:spPr>
          <a:xfrm>
            <a:off x="6165929" y="4498111"/>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2DEE85A0-39D9-48DB-817E-B63907152C5B}"/>
              </a:ext>
            </a:extLst>
          </p:cNvPr>
          <p:cNvSpPr/>
          <p:nvPr/>
        </p:nvSpPr>
        <p:spPr>
          <a:xfrm>
            <a:off x="4524481" y="4747684"/>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87CFA33B-FAE7-425C-8279-1DC3765DEE21}"/>
              </a:ext>
            </a:extLst>
          </p:cNvPr>
          <p:cNvSpPr/>
          <p:nvPr/>
        </p:nvSpPr>
        <p:spPr>
          <a:xfrm>
            <a:off x="2633073" y="5560718"/>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88112067-E01C-4893-8DFE-C3A51EA86865}"/>
              </a:ext>
            </a:extLst>
          </p:cNvPr>
          <p:cNvSpPr txBox="1"/>
          <p:nvPr/>
        </p:nvSpPr>
        <p:spPr>
          <a:xfrm>
            <a:off x="2295355" y="5160608"/>
            <a:ext cx="553357"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y</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i="1" baseline="-25000" dirty="0">
                <a:solidFill>
                  <a:schemeClr val="bg1"/>
                </a:solidFill>
                <a:latin typeface="Times New Roman" panose="02020603050405020304" pitchFamily="18" charset="0"/>
                <a:cs typeface="Times New Roman" panose="02020603050405020304" pitchFamily="18" charset="0"/>
              </a:rPr>
              <a:t>–</a:t>
            </a:r>
            <a:r>
              <a:rPr lang="en-US" sz="2000" baseline="-25000" dirty="0">
                <a:solidFill>
                  <a:schemeClr val="bg1"/>
                </a:solidFill>
                <a:latin typeface="Times New Roman" panose="02020603050405020304" pitchFamily="18" charset="0"/>
                <a:cs typeface="Times New Roman" panose="02020603050405020304" pitchFamily="18" charset="0"/>
              </a:rPr>
              <a:t>4</a:t>
            </a:r>
          </a:p>
        </p:txBody>
      </p:sp>
      <p:sp>
        <p:nvSpPr>
          <p:cNvPr id="32" name="TextBox 31">
            <a:extLst>
              <a:ext uri="{FF2B5EF4-FFF2-40B4-BE49-F238E27FC236}">
                <a16:creationId xmlns:a16="http://schemas.microsoft.com/office/drawing/2014/main" id="{CA18FBB7-C261-490F-8AF0-3F3B4DA4CA95}"/>
              </a:ext>
            </a:extLst>
          </p:cNvPr>
          <p:cNvSpPr txBox="1"/>
          <p:nvPr/>
        </p:nvSpPr>
        <p:spPr>
          <a:xfrm>
            <a:off x="3634617" y="5027689"/>
            <a:ext cx="553357"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y</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i="1" baseline="-25000" dirty="0">
                <a:solidFill>
                  <a:schemeClr val="bg1"/>
                </a:solidFill>
                <a:latin typeface="Times New Roman" panose="02020603050405020304" pitchFamily="18" charset="0"/>
                <a:cs typeface="Times New Roman" panose="02020603050405020304" pitchFamily="18" charset="0"/>
              </a:rPr>
              <a:t>–</a:t>
            </a:r>
            <a:r>
              <a:rPr lang="en-US" sz="2000" baseline="-25000" dirty="0">
                <a:solidFill>
                  <a:schemeClr val="bg1"/>
                </a:solidFill>
                <a:latin typeface="Times New Roman" panose="02020603050405020304" pitchFamily="18" charset="0"/>
                <a:cs typeface="Times New Roman" panose="02020603050405020304" pitchFamily="18" charset="0"/>
              </a:rPr>
              <a:t>3</a:t>
            </a:r>
          </a:p>
        </p:txBody>
      </p:sp>
      <p:sp>
        <p:nvSpPr>
          <p:cNvPr id="33" name="TextBox 32">
            <a:extLst>
              <a:ext uri="{FF2B5EF4-FFF2-40B4-BE49-F238E27FC236}">
                <a16:creationId xmlns:a16="http://schemas.microsoft.com/office/drawing/2014/main" id="{453B768F-EA5A-4DAA-90DF-1117A81C36DF}"/>
              </a:ext>
            </a:extLst>
          </p:cNvPr>
          <p:cNvSpPr txBox="1"/>
          <p:nvPr/>
        </p:nvSpPr>
        <p:spPr>
          <a:xfrm>
            <a:off x="3992941" y="4530851"/>
            <a:ext cx="553357"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y</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i="1" baseline="-25000" dirty="0">
                <a:solidFill>
                  <a:schemeClr val="bg1"/>
                </a:solidFill>
                <a:latin typeface="Times New Roman" panose="02020603050405020304" pitchFamily="18" charset="0"/>
                <a:cs typeface="Times New Roman" panose="02020603050405020304" pitchFamily="18" charset="0"/>
              </a:rPr>
              <a:t>–</a:t>
            </a:r>
            <a:r>
              <a:rPr lang="en-US" sz="2000" baseline="-25000" dirty="0">
                <a:solidFill>
                  <a:schemeClr val="bg1"/>
                </a:solidFill>
                <a:latin typeface="Times New Roman" panose="02020603050405020304" pitchFamily="18" charset="0"/>
                <a:cs typeface="Times New Roman" panose="02020603050405020304" pitchFamily="18" charset="0"/>
              </a:rPr>
              <a:t>2</a:t>
            </a:r>
          </a:p>
        </p:txBody>
      </p:sp>
      <p:sp>
        <p:nvSpPr>
          <p:cNvPr id="34" name="TextBox 33">
            <a:extLst>
              <a:ext uri="{FF2B5EF4-FFF2-40B4-BE49-F238E27FC236}">
                <a16:creationId xmlns:a16="http://schemas.microsoft.com/office/drawing/2014/main" id="{9124270F-6CBE-4324-9778-F7D1E328ADBC}"/>
              </a:ext>
            </a:extLst>
          </p:cNvPr>
          <p:cNvSpPr txBox="1"/>
          <p:nvPr/>
        </p:nvSpPr>
        <p:spPr>
          <a:xfrm>
            <a:off x="5523571" y="4790200"/>
            <a:ext cx="553357"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y</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i="1" baseline="-25000" dirty="0">
                <a:solidFill>
                  <a:schemeClr val="bg1"/>
                </a:solidFill>
                <a:latin typeface="Times New Roman" panose="02020603050405020304" pitchFamily="18" charset="0"/>
                <a:cs typeface="Times New Roman" panose="02020603050405020304" pitchFamily="18" charset="0"/>
              </a:rPr>
              <a:t>–</a:t>
            </a:r>
            <a:r>
              <a:rPr lang="en-US" sz="2000" baseline="-25000" dirty="0">
                <a:solidFill>
                  <a:schemeClr val="bg1"/>
                </a:solidFill>
                <a:latin typeface="Times New Roman" panose="02020603050405020304" pitchFamily="18" charset="0"/>
                <a:cs typeface="Times New Roman" panose="02020603050405020304" pitchFamily="18" charset="0"/>
              </a:rPr>
              <a:t>1</a:t>
            </a:r>
          </a:p>
        </p:txBody>
      </p:sp>
      <p:sp>
        <p:nvSpPr>
          <p:cNvPr id="35" name="TextBox 34">
            <a:extLst>
              <a:ext uri="{FF2B5EF4-FFF2-40B4-BE49-F238E27FC236}">
                <a16:creationId xmlns:a16="http://schemas.microsoft.com/office/drawing/2014/main" id="{E6753ACA-55EC-4A88-AE76-33CB6F8E03A5}"/>
              </a:ext>
            </a:extLst>
          </p:cNvPr>
          <p:cNvSpPr txBox="1"/>
          <p:nvPr/>
        </p:nvSpPr>
        <p:spPr>
          <a:xfrm>
            <a:off x="5867449" y="4258067"/>
            <a:ext cx="298480"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y</a:t>
            </a:r>
            <a:endParaRPr lang="en-US" sz="2000" i="1" baseline="-25000" dirty="0">
              <a:solidFill>
                <a:schemeClr val="bg1"/>
              </a:solidFill>
              <a:latin typeface="Times New Roman" panose="02020603050405020304" pitchFamily="18" charset="0"/>
              <a:cs typeface="Times New Roman" panose="02020603050405020304" pitchFamily="18" charset="0"/>
            </a:endParaRPr>
          </a:p>
        </p:txBody>
      </p:sp>
      <p:cxnSp>
        <p:nvCxnSpPr>
          <p:cNvPr id="42" name="Straight Connector 41">
            <a:extLst>
              <a:ext uri="{FF2B5EF4-FFF2-40B4-BE49-F238E27FC236}">
                <a16:creationId xmlns:a16="http://schemas.microsoft.com/office/drawing/2014/main" id="{39173065-ABE2-43A2-9A84-195CE8D22C2C}"/>
              </a:ext>
            </a:extLst>
          </p:cNvPr>
          <p:cNvCxnSpPr>
            <a:cxnSpLocks/>
          </p:cNvCxnSpPr>
          <p:nvPr/>
        </p:nvCxnSpPr>
        <p:spPr>
          <a:xfrm>
            <a:off x="6458705"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F890637F-6987-4925-A547-E1762537F4D8}"/>
              </a:ext>
            </a:extLst>
          </p:cNvPr>
          <p:cNvSpPr txBox="1"/>
          <p:nvPr/>
        </p:nvSpPr>
        <p:spPr>
          <a:xfrm>
            <a:off x="6302252" y="6346145"/>
            <a:ext cx="312906"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0</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cxnSp>
        <p:nvCxnSpPr>
          <p:cNvPr id="44" name="Straight Connector 43">
            <a:extLst>
              <a:ext uri="{FF2B5EF4-FFF2-40B4-BE49-F238E27FC236}">
                <a16:creationId xmlns:a16="http://schemas.microsoft.com/office/drawing/2014/main" id="{F70D4CF3-2278-4C08-BFA2-4C5B91B99952}"/>
              </a:ext>
            </a:extLst>
          </p:cNvPr>
          <p:cNvCxnSpPr>
            <a:cxnSpLocks/>
          </p:cNvCxnSpPr>
          <p:nvPr/>
        </p:nvCxnSpPr>
        <p:spPr>
          <a:xfrm flipH="1">
            <a:off x="2358015" y="6258186"/>
            <a:ext cx="5185085" cy="996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A628776-578C-4623-B0B6-03240927EDE7}"/>
              </a:ext>
            </a:extLst>
          </p:cNvPr>
          <p:cNvCxnSpPr>
            <a:cxnSpLocks/>
          </p:cNvCxnSpPr>
          <p:nvPr/>
        </p:nvCxnSpPr>
        <p:spPr>
          <a:xfrm>
            <a:off x="5499410"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81F4765A-BC8F-4337-996B-3951DAF1D266}"/>
              </a:ext>
            </a:extLst>
          </p:cNvPr>
          <p:cNvSpPr txBox="1"/>
          <p:nvPr/>
        </p:nvSpPr>
        <p:spPr>
          <a:xfrm>
            <a:off x="5224335" y="6346145"/>
            <a:ext cx="441146"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–1</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cxnSp>
        <p:nvCxnSpPr>
          <p:cNvPr id="47" name="Straight Connector 46">
            <a:extLst>
              <a:ext uri="{FF2B5EF4-FFF2-40B4-BE49-F238E27FC236}">
                <a16:creationId xmlns:a16="http://schemas.microsoft.com/office/drawing/2014/main" id="{233CFD5D-FAC1-449D-9A84-C270EE93ACA6}"/>
              </a:ext>
            </a:extLst>
          </p:cNvPr>
          <p:cNvCxnSpPr>
            <a:cxnSpLocks/>
          </p:cNvCxnSpPr>
          <p:nvPr/>
        </p:nvCxnSpPr>
        <p:spPr>
          <a:xfrm>
            <a:off x="5503757"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2E63838A-8FC2-4623-BAAB-0355B81D5E38}"/>
              </a:ext>
            </a:extLst>
          </p:cNvPr>
          <p:cNvCxnSpPr>
            <a:cxnSpLocks/>
          </p:cNvCxnSpPr>
          <p:nvPr/>
        </p:nvCxnSpPr>
        <p:spPr>
          <a:xfrm>
            <a:off x="4573976"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6035CA04-71AD-4C15-8BE6-A98F93AC8C54}"/>
              </a:ext>
            </a:extLst>
          </p:cNvPr>
          <p:cNvSpPr txBox="1"/>
          <p:nvPr/>
        </p:nvSpPr>
        <p:spPr>
          <a:xfrm>
            <a:off x="4308466" y="6346145"/>
            <a:ext cx="441146"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–2</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cxnSp>
        <p:nvCxnSpPr>
          <p:cNvPr id="50" name="Straight Connector 49">
            <a:extLst>
              <a:ext uri="{FF2B5EF4-FFF2-40B4-BE49-F238E27FC236}">
                <a16:creationId xmlns:a16="http://schemas.microsoft.com/office/drawing/2014/main" id="{A17BFA23-93BD-4D7F-883B-F0E0EB9FCEE6}"/>
              </a:ext>
            </a:extLst>
          </p:cNvPr>
          <p:cNvCxnSpPr>
            <a:cxnSpLocks/>
          </p:cNvCxnSpPr>
          <p:nvPr/>
        </p:nvCxnSpPr>
        <p:spPr>
          <a:xfrm>
            <a:off x="3627417"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F0C5355F-10EE-4070-BBC1-6E872F0FFFB6}"/>
              </a:ext>
            </a:extLst>
          </p:cNvPr>
          <p:cNvSpPr txBox="1"/>
          <p:nvPr/>
        </p:nvSpPr>
        <p:spPr>
          <a:xfrm>
            <a:off x="3353518" y="6346145"/>
            <a:ext cx="441146"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–3</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cxnSp>
        <p:nvCxnSpPr>
          <p:cNvPr id="52" name="Straight Connector 51">
            <a:extLst>
              <a:ext uri="{FF2B5EF4-FFF2-40B4-BE49-F238E27FC236}">
                <a16:creationId xmlns:a16="http://schemas.microsoft.com/office/drawing/2014/main" id="{B734BCCB-D541-477A-8AB3-A7107C4B7485}"/>
              </a:ext>
            </a:extLst>
          </p:cNvPr>
          <p:cNvCxnSpPr>
            <a:cxnSpLocks/>
          </p:cNvCxnSpPr>
          <p:nvPr/>
        </p:nvCxnSpPr>
        <p:spPr>
          <a:xfrm>
            <a:off x="268085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36F296E4-7FCC-4082-B352-0059B8E2158B}"/>
              </a:ext>
            </a:extLst>
          </p:cNvPr>
          <p:cNvSpPr txBox="1"/>
          <p:nvPr/>
        </p:nvSpPr>
        <p:spPr>
          <a:xfrm>
            <a:off x="2381792" y="6346145"/>
            <a:ext cx="441146"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–4</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cxnSp>
        <p:nvCxnSpPr>
          <p:cNvPr id="54" name="Straight Connector 53">
            <a:extLst>
              <a:ext uri="{FF2B5EF4-FFF2-40B4-BE49-F238E27FC236}">
                <a16:creationId xmlns:a16="http://schemas.microsoft.com/office/drawing/2014/main" id="{BC2419FA-97E5-4F9E-BEC4-41A7AFAB0862}"/>
              </a:ext>
            </a:extLst>
          </p:cNvPr>
          <p:cNvCxnSpPr>
            <a:cxnSpLocks/>
          </p:cNvCxnSpPr>
          <p:nvPr/>
        </p:nvCxnSpPr>
        <p:spPr>
          <a:xfrm>
            <a:off x="7475172" y="6149908"/>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33A33D33-0505-49F3-B70B-F076C6E3052C}"/>
              </a:ext>
            </a:extLst>
          </p:cNvPr>
          <p:cNvSpPr txBox="1"/>
          <p:nvPr/>
        </p:nvSpPr>
        <p:spPr>
          <a:xfrm>
            <a:off x="7318719" y="6339154"/>
            <a:ext cx="312906"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1</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pic>
        <p:nvPicPr>
          <p:cNvPr id="8" name="Audio 7">
            <a:hlinkClick r:id="" action="ppaction://media"/>
            <a:extLst>
              <a:ext uri="{FF2B5EF4-FFF2-40B4-BE49-F238E27FC236}">
                <a16:creationId xmlns:a16="http://schemas.microsoft.com/office/drawing/2014/main" id="{DF30CCCB-FEA6-4D04-88F2-442A380751B8}"/>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500280048"/>
      </p:ext>
    </p:extLst>
  </p:cSld>
  <p:clrMapOvr>
    <a:masterClrMapping/>
  </p:clrMapOvr>
  <mc:AlternateContent xmlns:mc="http://schemas.openxmlformats.org/markup-compatibility/2006">
    <mc:Choice xmlns:p14="http://schemas.microsoft.com/office/powerpoint/2010/main" Requires="p14">
      <p:transition spd="slow" p14:dur="2000" advTm="75784"/>
    </mc:Choice>
    <mc:Fallback>
      <p:transition spd="slow" advTm="757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Dealing with jitter</a:t>
            </a:r>
            <a:endParaRPr lang="en-CA" dirty="0"/>
          </a:p>
        </p:txBody>
      </p:sp>
      <p:sp>
        <p:nvSpPr>
          <p:cNvPr id="3" name="Content Placeholder 2"/>
          <p:cNvSpPr>
            <a:spLocks noGrp="1"/>
          </p:cNvSpPr>
          <p:nvPr>
            <p:ph idx="1"/>
          </p:nvPr>
        </p:nvSpPr>
        <p:spPr>
          <a:xfrm>
            <a:off x="457199" y="1600200"/>
            <a:ext cx="7924801" cy="4525963"/>
          </a:xfrm>
        </p:spPr>
        <p:txBody>
          <a:bodyPr/>
          <a:lstStyle/>
          <a:p>
            <a:r>
              <a:rPr lang="en-US" dirty="0"/>
              <a:t>Question: how do we correct for the value of </a:t>
            </a:r>
            <a:r>
              <a:rPr lang="en-US" i="1" dirty="0" err="1">
                <a:latin typeface="Times New Roman" panose="02020603050405020304" pitchFamily="18" charset="0"/>
              </a:rPr>
              <a:t>y</a:t>
            </a:r>
            <a:r>
              <a:rPr lang="en-US" i="1" baseline="-25000" dirty="0" err="1">
                <a:latin typeface="Times New Roman" panose="02020603050405020304" pitchFamily="18" charset="0"/>
              </a:rPr>
              <a:t>k</a:t>
            </a:r>
            <a:r>
              <a:rPr lang="en-US" baseline="30000" dirty="0"/>
              <a:t> </a:t>
            </a:r>
            <a:r>
              <a:rPr lang="en-US" dirty="0"/>
              <a:t> if that value was read at the wrong time?</a:t>
            </a:r>
          </a:p>
          <a:p>
            <a:pPr lvl="1"/>
            <a:r>
              <a:rPr lang="en-US" dirty="0"/>
              <a:t>Issue: all the least-squares formulas we’ve looked at require that the samples are taken periodically</a:t>
            </a:r>
          </a:p>
          <a:p>
            <a:pPr lvl="1"/>
            <a:r>
              <a:rPr lang="en-US" dirty="0"/>
              <a:t>Idea: the points we have calculated can estimate the value of the function at </a:t>
            </a:r>
            <a:r>
              <a:rPr lang="en-US" i="1" dirty="0" err="1">
                <a:latin typeface="Times New Roman" panose="02020603050405020304" pitchFamily="18" charset="0"/>
              </a:rPr>
              <a:t>t</a:t>
            </a:r>
            <a:r>
              <a:rPr lang="en-US" i="1" baseline="-25000" dirty="0" err="1">
                <a:latin typeface="Times New Roman" panose="02020603050405020304" pitchFamily="18" charset="0"/>
              </a:rPr>
              <a:t>k</a:t>
            </a:r>
            <a:endParaRPr lang="en-US" dirty="0">
              <a:solidFill>
                <a:prstClr val="white"/>
              </a:solidFill>
              <a:latin typeface="Times New Roman" panose="02020603050405020304" pitchFamily="18" charset="0"/>
            </a:endParaRPr>
          </a:p>
          <a:p>
            <a:pPr lvl="2"/>
            <a:r>
              <a:rPr lang="en-US" dirty="0"/>
              <a:t>Chose that value </a:t>
            </a:r>
            <a:r>
              <a:rPr lang="en-US" i="1" dirty="0" err="1"/>
              <a:t>y</a:t>
            </a:r>
            <a:r>
              <a:rPr lang="en-US" i="1" baseline="-25000" dirty="0" err="1"/>
              <a:t>k</a:t>
            </a:r>
            <a:r>
              <a:rPr lang="en-US" i="1" dirty="0"/>
              <a:t> </a:t>
            </a:r>
            <a:r>
              <a:rPr lang="en-US" dirty="0"/>
              <a:t>such that </a:t>
            </a:r>
            <a:r>
              <a:rPr lang="en-US" i="1" dirty="0">
                <a:latin typeface="Times New Roman" panose="02020603050405020304" pitchFamily="18" charset="0"/>
              </a:rPr>
              <a:t>a</a:t>
            </a:r>
            <a:r>
              <a:rPr lang="en-US" baseline="-25000" dirty="0">
                <a:latin typeface="Times New Roman" panose="02020603050405020304" pitchFamily="18" charset="0"/>
              </a:rPr>
              <a:t>0</a:t>
            </a:r>
            <a:r>
              <a:rPr lang="en-US" dirty="0"/>
              <a:t> remains unchanged</a:t>
            </a:r>
            <a:endParaRPr lang="en-US" dirty="0">
              <a:solidFill>
                <a:prstClr val="white"/>
              </a:solidFill>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a:t>Dealing with jitter</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4</a:t>
            </a:fld>
            <a:endParaRPr lang="en-CA" dirty="0"/>
          </a:p>
        </p:txBody>
      </p:sp>
      <p:cxnSp>
        <p:nvCxnSpPr>
          <p:cNvPr id="13" name="Straight Connector 12">
            <a:extLst>
              <a:ext uri="{FF2B5EF4-FFF2-40B4-BE49-F238E27FC236}">
                <a16:creationId xmlns:a16="http://schemas.microsoft.com/office/drawing/2014/main" id="{79F1895C-0EA4-4ECF-9CC2-333159911B77}"/>
              </a:ext>
            </a:extLst>
          </p:cNvPr>
          <p:cNvCxnSpPr>
            <a:cxnSpLocks/>
          </p:cNvCxnSpPr>
          <p:nvPr/>
        </p:nvCxnSpPr>
        <p:spPr>
          <a:xfrm flipV="1">
            <a:off x="2358015" y="4639111"/>
            <a:ext cx="5185085" cy="64547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BC50780-8850-4DCB-BDFD-C0216AB5F785}"/>
              </a:ext>
            </a:extLst>
          </p:cNvPr>
          <p:cNvCxnSpPr>
            <a:cxnSpLocks/>
          </p:cNvCxnSpPr>
          <p:nvPr/>
        </p:nvCxnSpPr>
        <p:spPr>
          <a:xfrm>
            <a:off x="6458705"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EC0F0E6D-612C-4349-B4E2-C9F5A436AB40}"/>
              </a:ext>
            </a:extLst>
          </p:cNvPr>
          <p:cNvSpPr txBox="1"/>
          <p:nvPr/>
        </p:nvSpPr>
        <p:spPr>
          <a:xfrm>
            <a:off x="6302252" y="6346145"/>
            <a:ext cx="312906"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0</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cxnSp>
        <p:nvCxnSpPr>
          <p:cNvPr id="16" name="Straight Connector 15">
            <a:extLst>
              <a:ext uri="{FF2B5EF4-FFF2-40B4-BE49-F238E27FC236}">
                <a16:creationId xmlns:a16="http://schemas.microsoft.com/office/drawing/2014/main" id="{7D11EFE1-B769-4502-9ACD-D8D6D20C9E30}"/>
              </a:ext>
            </a:extLst>
          </p:cNvPr>
          <p:cNvCxnSpPr>
            <a:cxnSpLocks/>
          </p:cNvCxnSpPr>
          <p:nvPr/>
        </p:nvCxnSpPr>
        <p:spPr>
          <a:xfrm flipH="1">
            <a:off x="2358015" y="6258186"/>
            <a:ext cx="5185085" cy="996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20588A7-C834-4046-8BDC-AB4FC64B8B8F}"/>
              </a:ext>
            </a:extLst>
          </p:cNvPr>
          <p:cNvCxnSpPr>
            <a:cxnSpLocks/>
          </p:cNvCxnSpPr>
          <p:nvPr/>
        </p:nvCxnSpPr>
        <p:spPr>
          <a:xfrm>
            <a:off x="5499410"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963470C-1CC2-46B5-977C-3CD51F967271}"/>
              </a:ext>
            </a:extLst>
          </p:cNvPr>
          <p:cNvSpPr txBox="1"/>
          <p:nvPr/>
        </p:nvSpPr>
        <p:spPr>
          <a:xfrm>
            <a:off x="5224335" y="6346145"/>
            <a:ext cx="441146"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–1</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cxnSp>
        <p:nvCxnSpPr>
          <p:cNvPr id="19" name="Straight Connector 18">
            <a:extLst>
              <a:ext uri="{FF2B5EF4-FFF2-40B4-BE49-F238E27FC236}">
                <a16:creationId xmlns:a16="http://schemas.microsoft.com/office/drawing/2014/main" id="{6B8D7D2F-9F6D-4A5E-BAEC-0FC17D4858C6}"/>
              </a:ext>
            </a:extLst>
          </p:cNvPr>
          <p:cNvCxnSpPr>
            <a:cxnSpLocks/>
          </p:cNvCxnSpPr>
          <p:nvPr/>
        </p:nvCxnSpPr>
        <p:spPr>
          <a:xfrm>
            <a:off x="5503757"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410E84C-B26B-47AF-B818-BF8B1F4DDFFF}"/>
              </a:ext>
            </a:extLst>
          </p:cNvPr>
          <p:cNvCxnSpPr>
            <a:cxnSpLocks/>
          </p:cNvCxnSpPr>
          <p:nvPr/>
        </p:nvCxnSpPr>
        <p:spPr>
          <a:xfrm>
            <a:off x="4573976"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F1EAD00B-9B1B-4564-9FA8-CC19DAC7A1DC}"/>
              </a:ext>
            </a:extLst>
          </p:cNvPr>
          <p:cNvSpPr txBox="1"/>
          <p:nvPr/>
        </p:nvSpPr>
        <p:spPr>
          <a:xfrm>
            <a:off x="4308466" y="6346145"/>
            <a:ext cx="441146"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–2</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cxnSp>
        <p:nvCxnSpPr>
          <p:cNvPr id="22" name="Straight Connector 21">
            <a:extLst>
              <a:ext uri="{FF2B5EF4-FFF2-40B4-BE49-F238E27FC236}">
                <a16:creationId xmlns:a16="http://schemas.microsoft.com/office/drawing/2014/main" id="{56BF45D5-04D0-420B-B01D-0F4988823C79}"/>
              </a:ext>
            </a:extLst>
          </p:cNvPr>
          <p:cNvCxnSpPr>
            <a:cxnSpLocks/>
          </p:cNvCxnSpPr>
          <p:nvPr/>
        </p:nvCxnSpPr>
        <p:spPr>
          <a:xfrm>
            <a:off x="3627417"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92F7E245-F75A-4AF0-9D58-BD1A5F23953D}"/>
              </a:ext>
            </a:extLst>
          </p:cNvPr>
          <p:cNvSpPr txBox="1"/>
          <p:nvPr/>
        </p:nvSpPr>
        <p:spPr>
          <a:xfrm>
            <a:off x="3353518" y="6346145"/>
            <a:ext cx="441146"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–3</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cxnSp>
        <p:nvCxnSpPr>
          <p:cNvPr id="24" name="Straight Connector 23">
            <a:extLst>
              <a:ext uri="{FF2B5EF4-FFF2-40B4-BE49-F238E27FC236}">
                <a16:creationId xmlns:a16="http://schemas.microsoft.com/office/drawing/2014/main" id="{46DE4A6F-BC51-4FFB-97AD-DCD93415A761}"/>
              </a:ext>
            </a:extLst>
          </p:cNvPr>
          <p:cNvCxnSpPr>
            <a:cxnSpLocks/>
          </p:cNvCxnSpPr>
          <p:nvPr/>
        </p:nvCxnSpPr>
        <p:spPr>
          <a:xfrm>
            <a:off x="268085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A302683B-D9D0-44C6-9BC0-F340BFAE1C7C}"/>
              </a:ext>
            </a:extLst>
          </p:cNvPr>
          <p:cNvSpPr txBox="1"/>
          <p:nvPr/>
        </p:nvSpPr>
        <p:spPr>
          <a:xfrm>
            <a:off x="2381792" y="6346145"/>
            <a:ext cx="441146"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–4</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26" name="Oval 25">
            <a:extLst>
              <a:ext uri="{FF2B5EF4-FFF2-40B4-BE49-F238E27FC236}">
                <a16:creationId xmlns:a16="http://schemas.microsoft.com/office/drawing/2014/main" id="{FCF850EE-ED79-4254-A3F5-D0B45FE36946}"/>
              </a:ext>
            </a:extLst>
          </p:cNvPr>
          <p:cNvSpPr/>
          <p:nvPr/>
        </p:nvSpPr>
        <p:spPr>
          <a:xfrm>
            <a:off x="3581697" y="516636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DAF2A3FD-A636-4372-B42C-A559E18222C5}"/>
              </a:ext>
            </a:extLst>
          </p:cNvPr>
          <p:cNvSpPr/>
          <p:nvPr/>
        </p:nvSpPr>
        <p:spPr>
          <a:xfrm>
            <a:off x="5458820" y="489099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40A37E7E-403B-4970-8911-E75EF1F03F13}"/>
              </a:ext>
            </a:extLst>
          </p:cNvPr>
          <p:cNvSpPr/>
          <p:nvPr/>
        </p:nvSpPr>
        <p:spPr>
          <a:xfrm>
            <a:off x="6409210" y="4733003"/>
            <a:ext cx="91440" cy="9144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29" name="Oval 28">
            <a:extLst>
              <a:ext uri="{FF2B5EF4-FFF2-40B4-BE49-F238E27FC236}">
                <a16:creationId xmlns:a16="http://schemas.microsoft.com/office/drawing/2014/main" id="{2DEE85A0-39D9-48DB-817E-B63907152C5B}"/>
              </a:ext>
            </a:extLst>
          </p:cNvPr>
          <p:cNvSpPr/>
          <p:nvPr/>
        </p:nvSpPr>
        <p:spPr>
          <a:xfrm>
            <a:off x="4524481" y="4747684"/>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87CFA33B-FAE7-425C-8279-1DC3765DEE21}"/>
              </a:ext>
            </a:extLst>
          </p:cNvPr>
          <p:cNvSpPr/>
          <p:nvPr/>
        </p:nvSpPr>
        <p:spPr>
          <a:xfrm>
            <a:off x="2633073" y="5560718"/>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88112067-E01C-4893-8DFE-C3A51EA86865}"/>
              </a:ext>
            </a:extLst>
          </p:cNvPr>
          <p:cNvSpPr txBox="1"/>
          <p:nvPr/>
        </p:nvSpPr>
        <p:spPr>
          <a:xfrm>
            <a:off x="2295355" y="5160608"/>
            <a:ext cx="553357"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y</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i="1" baseline="-25000" dirty="0">
                <a:solidFill>
                  <a:schemeClr val="bg1"/>
                </a:solidFill>
                <a:latin typeface="Times New Roman" panose="02020603050405020304" pitchFamily="18" charset="0"/>
                <a:cs typeface="Times New Roman" panose="02020603050405020304" pitchFamily="18" charset="0"/>
              </a:rPr>
              <a:t>–</a:t>
            </a:r>
            <a:r>
              <a:rPr lang="en-US" sz="2000" baseline="-25000" dirty="0">
                <a:solidFill>
                  <a:schemeClr val="bg1"/>
                </a:solidFill>
                <a:latin typeface="Times New Roman" panose="02020603050405020304" pitchFamily="18" charset="0"/>
                <a:cs typeface="Times New Roman" panose="02020603050405020304" pitchFamily="18" charset="0"/>
              </a:rPr>
              <a:t>4</a:t>
            </a:r>
          </a:p>
        </p:txBody>
      </p:sp>
      <p:sp>
        <p:nvSpPr>
          <p:cNvPr id="32" name="TextBox 31">
            <a:extLst>
              <a:ext uri="{FF2B5EF4-FFF2-40B4-BE49-F238E27FC236}">
                <a16:creationId xmlns:a16="http://schemas.microsoft.com/office/drawing/2014/main" id="{CA18FBB7-C261-490F-8AF0-3F3B4DA4CA95}"/>
              </a:ext>
            </a:extLst>
          </p:cNvPr>
          <p:cNvSpPr txBox="1"/>
          <p:nvPr/>
        </p:nvSpPr>
        <p:spPr>
          <a:xfrm>
            <a:off x="3634617" y="5027689"/>
            <a:ext cx="553357"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y</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i="1" baseline="-25000" dirty="0">
                <a:solidFill>
                  <a:schemeClr val="bg1"/>
                </a:solidFill>
                <a:latin typeface="Times New Roman" panose="02020603050405020304" pitchFamily="18" charset="0"/>
                <a:cs typeface="Times New Roman" panose="02020603050405020304" pitchFamily="18" charset="0"/>
              </a:rPr>
              <a:t>–</a:t>
            </a:r>
            <a:r>
              <a:rPr lang="en-US" sz="2000" baseline="-25000" dirty="0">
                <a:solidFill>
                  <a:schemeClr val="bg1"/>
                </a:solidFill>
                <a:latin typeface="Times New Roman" panose="02020603050405020304" pitchFamily="18" charset="0"/>
                <a:cs typeface="Times New Roman" panose="02020603050405020304" pitchFamily="18" charset="0"/>
              </a:rPr>
              <a:t>3</a:t>
            </a:r>
          </a:p>
        </p:txBody>
      </p:sp>
      <p:sp>
        <p:nvSpPr>
          <p:cNvPr id="33" name="TextBox 32">
            <a:extLst>
              <a:ext uri="{FF2B5EF4-FFF2-40B4-BE49-F238E27FC236}">
                <a16:creationId xmlns:a16="http://schemas.microsoft.com/office/drawing/2014/main" id="{453B768F-EA5A-4DAA-90DF-1117A81C36DF}"/>
              </a:ext>
            </a:extLst>
          </p:cNvPr>
          <p:cNvSpPr txBox="1"/>
          <p:nvPr/>
        </p:nvSpPr>
        <p:spPr>
          <a:xfrm>
            <a:off x="3992941" y="4530851"/>
            <a:ext cx="553357"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y</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i="1" baseline="-25000" dirty="0">
                <a:solidFill>
                  <a:schemeClr val="bg1"/>
                </a:solidFill>
                <a:latin typeface="Times New Roman" panose="02020603050405020304" pitchFamily="18" charset="0"/>
                <a:cs typeface="Times New Roman" panose="02020603050405020304" pitchFamily="18" charset="0"/>
              </a:rPr>
              <a:t>–</a:t>
            </a:r>
            <a:r>
              <a:rPr lang="en-US" sz="2000" baseline="-25000" dirty="0">
                <a:solidFill>
                  <a:schemeClr val="bg1"/>
                </a:solidFill>
                <a:latin typeface="Times New Roman" panose="02020603050405020304" pitchFamily="18" charset="0"/>
                <a:cs typeface="Times New Roman" panose="02020603050405020304" pitchFamily="18" charset="0"/>
              </a:rPr>
              <a:t>2</a:t>
            </a:r>
          </a:p>
        </p:txBody>
      </p:sp>
      <p:sp>
        <p:nvSpPr>
          <p:cNvPr id="34" name="TextBox 33">
            <a:extLst>
              <a:ext uri="{FF2B5EF4-FFF2-40B4-BE49-F238E27FC236}">
                <a16:creationId xmlns:a16="http://schemas.microsoft.com/office/drawing/2014/main" id="{9124270F-6CBE-4324-9778-F7D1E328ADBC}"/>
              </a:ext>
            </a:extLst>
          </p:cNvPr>
          <p:cNvSpPr txBox="1"/>
          <p:nvPr/>
        </p:nvSpPr>
        <p:spPr>
          <a:xfrm>
            <a:off x="5523571" y="4790200"/>
            <a:ext cx="553357"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y</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i="1" baseline="-25000" dirty="0">
                <a:solidFill>
                  <a:schemeClr val="bg1"/>
                </a:solidFill>
                <a:latin typeface="Times New Roman" panose="02020603050405020304" pitchFamily="18" charset="0"/>
                <a:cs typeface="Times New Roman" panose="02020603050405020304" pitchFamily="18" charset="0"/>
              </a:rPr>
              <a:t>–</a:t>
            </a:r>
            <a:r>
              <a:rPr lang="en-US" sz="2000" baseline="-25000" dirty="0">
                <a:solidFill>
                  <a:schemeClr val="bg1"/>
                </a:solidFill>
                <a:latin typeface="Times New Roman" panose="02020603050405020304" pitchFamily="18" charset="0"/>
                <a:cs typeface="Times New Roman" panose="02020603050405020304" pitchFamily="18" charset="0"/>
              </a:rPr>
              <a:t>1</a:t>
            </a:r>
          </a:p>
        </p:txBody>
      </p:sp>
      <p:cxnSp>
        <p:nvCxnSpPr>
          <p:cNvPr id="39" name="Straight Connector 38">
            <a:extLst>
              <a:ext uri="{FF2B5EF4-FFF2-40B4-BE49-F238E27FC236}">
                <a16:creationId xmlns:a16="http://schemas.microsoft.com/office/drawing/2014/main" id="{F72C1FCE-9180-4D67-B4AF-BF56467A9A2C}"/>
              </a:ext>
            </a:extLst>
          </p:cNvPr>
          <p:cNvCxnSpPr>
            <a:cxnSpLocks/>
          </p:cNvCxnSpPr>
          <p:nvPr/>
        </p:nvCxnSpPr>
        <p:spPr>
          <a:xfrm>
            <a:off x="7475172" y="6149908"/>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1F7A231D-99A1-42C8-BA62-5C7AD70FDD8A}"/>
              </a:ext>
            </a:extLst>
          </p:cNvPr>
          <p:cNvSpPr txBox="1"/>
          <p:nvPr/>
        </p:nvSpPr>
        <p:spPr>
          <a:xfrm>
            <a:off x="7318719" y="6339154"/>
            <a:ext cx="312906"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1</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cxnSp>
        <p:nvCxnSpPr>
          <p:cNvPr id="43" name="Straight Connector 42">
            <a:extLst>
              <a:ext uri="{FF2B5EF4-FFF2-40B4-BE49-F238E27FC236}">
                <a16:creationId xmlns:a16="http://schemas.microsoft.com/office/drawing/2014/main" id="{AD1249F7-5B2D-4675-A8B7-365F9FD6593B}"/>
              </a:ext>
            </a:extLst>
          </p:cNvPr>
          <p:cNvCxnSpPr>
            <a:cxnSpLocks/>
          </p:cNvCxnSpPr>
          <p:nvPr/>
        </p:nvCxnSpPr>
        <p:spPr>
          <a:xfrm flipH="1">
            <a:off x="6216263" y="4612170"/>
            <a:ext cx="0" cy="1655983"/>
          </a:xfrm>
          <a:prstGeom prst="line">
            <a:avLst/>
          </a:prstGeom>
          <a:ln w="19050">
            <a:solidFill>
              <a:srgbClr val="00B0F0"/>
            </a:solidFill>
            <a:prstDash val="sysDot"/>
          </a:ln>
        </p:spPr>
        <p:style>
          <a:lnRef idx="1">
            <a:schemeClr val="accent1"/>
          </a:lnRef>
          <a:fillRef idx="0">
            <a:schemeClr val="accent1"/>
          </a:fillRef>
          <a:effectRef idx="0">
            <a:schemeClr val="accent1"/>
          </a:effectRef>
          <a:fontRef idx="minor">
            <a:schemeClr val="tx1"/>
          </a:fontRef>
        </p:style>
      </p:cxnSp>
      <p:sp>
        <p:nvSpPr>
          <p:cNvPr id="44" name="Oval 43">
            <a:extLst>
              <a:ext uri="{FF2B5EF4-FFF2-40B4-BE49-F238E27FC236}">
                <a16:creationId xmlns:a16="http://schemas.microsoft.com/office/drawing/2014/main" id="{C96F3B4B-C2C4-4B2E-8F67-C478A3DCCD56}"/>
              </a:ext>
            </a:extLst>
          </p:cNvPr>
          <p:cNvSpPr/>
          <p:nvPr/>
        </p:nvSpPr>
        <p:spPr>
          <a:xfrm>
            <a:off x="6165929" y="4498111"/>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85FC4BB8-E27F-45CE-A232-5179BF562DD3}"/>
              </a:ext>
            </a:extLst>
          </p:cNvPr>
          <p:cNvSpPr txBox="1"/>
          <p:nvPr/>
        </p:nvSpPr>
        <p:spPr>
          <a:xfrm>
            <a:off x="6522778" y="4200005"/>
            <a:ext cx="383438"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y</a:t>
            </a:r>
            <a:r>
              <a:rPr lang="en-US" sz="2000" i="1" baseline="-25000" dirty="0" err="1">
                <a:solidFill>
                  <a:schemeClr val="bg1"/>
                </a:solidFill>
                <a:latin typeface="Times New Roman" panose="02020603050405020304" pitchFamily="18" charset="0"/>
                <a:cs typeface="Times New Roman" panose="02020603050405020304" pitchFamily="18" charset="0"/>
              </a:rPr>
              <a:t>k</a:t>
            </a:r>
            <a:endParaRPr lang="en-US" sz="2000" i="1" baseline="-25000" dirty="0">
              <a:solidFill>
                <a:schemeClr val="bg1"/>
              </a:solidFill>
              <a:latin typeface="Times New Roman" panose="02020603050405020304" pitchFamily="18" charset="0"/>
              <a:cs typeface="Times New Roman" panose="02020603050405020304" pitchFamily="18" charset="0"/>
            </a:endParaRPr>
          </a:p>
        </p:txBody>
      </p:sp>
      <p:sp>
        <p:nvSpPr>
          <p:cNvPr id="35" name="TextBox 34">
            <a:extLst>
              <a:ext uri="{FF2B5EF4-FFF2-40B4-BE49-F238E27FC236}">
                <a16:creationId xmlns:a16="http://schemas.microsoft.com/office/drawing/2014/main" id="{D30BFEBA-069C-4A9A-A2AE-C2F0636B41D6}"/>
              </a:ext>
            </a:extLst>
          </p:cNvPr>
          <p:cNvSpPr txBox="1"/>
          <p:nvPr/>
        </p:nvSpPr>
        <p:spPr>
          <a:xfrm>
            <a:off x="5867449" y="4258067"/>
            <a:ext cx="298480"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y</a:t>
            </a:r>
            <a:endParaRPr lang="en-US" sz="2000" i="1" baseline="-25000" dirty="0">
              <a:solidFill>
                <a:schemeClr val="bg1"/>
              </a:solidFill>
              <a:latin typeface="Times New Roman" panose="02020603050405020304" pitchFamily="18" charset="0"/>
              <a:cs typeface="Times New Roman" panose="02020603050405020304" pitchFamily="18" charset="0"/>
            </a:endParaRPr>
          </a:p>
        </p:txBody>
      </p:sp>
      <p:sp>
        <p:nvSpPr>
          <p:cNvPr id="38" name="Oval 37">
            <a:extLst>
              <a:ext uri="{FF2B5EF4-FFF2-40B4-BE49-F238E27FC236}">
                <a16:creationId xmlns:a16="http://schemas.microsoft.com/office/drawing/2014/main" id="{15B69AB4-75E8-4BFF-B6B5-E678DE804C23}"/>
              </a:ext>
            </a:extLst>
          </p:cNvPr>
          <p:cNvSpPr/>
          <p:nvPr/>
        </p:nvSpPr>
        <p:spPr>
          <a:xfrm>
            <a:off x="6404391" y="4435354"/>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D86AE99A-C1E1-47E1-BE75-8849CA783F79}"/>
              </a:ext>
            </a:extLst>
          </p:cNvPr>
          <p:cNvSpPr txBox="1"/>
          <p:nvPr/>
        </p:nvSpPr>
        <p:spPr>
          <a:xfrm>
            <a:off x="6404391" y="4696702"/>
            <a:ext cx="553357" cy="430887"/>
          </a:xfrm>
          <a:prstGeom prst="rect">
            <a:avLst/>
          </a:prstGeom>
          <a:noFill/>
        </p:spPr>
        <p:txBody>
          <a:bodyPr wrap="square">
            <a:spAutoFit/>
          </a:bodyPr>
          <a:lstStyle/>
          <a:p>
            <a:r>
              <a:rPr kumimoji="0" lang="en-US" sz="2200" b="0" i="1" u="none" strike="noStrike" kern="1200" cap="none" spc="0" normalizeH="0" baseline="0" noProof="0" dirty="0">
                <a:ln>
                  <a:noFill/>
                </a:ln>
                <a:solidFill>
                  <a:srgbClr val="00B0F0"/>
                </a:solidFill>
                <a:effectLst/>
                <a:uLnTx/>
                <a:uFillTx/>
                <a:latin typeface="Times New Roman" panose="02020603050405020304" pitchFamily="18" charset="0"/>
                <a:ea typeface="Cambria" panose="02040503050406030204" pitchFamily="18" charset="0"/>
                <a:cs typeface="Times New Roman" panose="02020603050405020304" pitchFamily="18" charset="0"/>
              </a:rPr>
              <a:t>a</a:t>
            </a:r>
            <a:r>
              <a:rPr kumimoji="0" lang="en-US" sz="2200" b="0" i="0" u="none" strike="noStrike" kern="1200" cap="none" spc="0" normalizeH="0" baseline="-25000" noProof="0" dirty="0">
                <a:ln>
                  <a:noFill/>
                </a:ln>
                <a:solidFill>
                  <a:srgbClr val="00B0F0"/>
                </a:solidFill>
                <a:effectLst/>
                <a:uLnTx/>
                <a:uFillTx/>
                <a:latin typeface="Times New Roman" panose="02020603050405020304" pitchFamily="18" charset="0"/>
                <a:ea typeface="Cambria" panose="02040503050406030204" pitchFamily="18" charset="0"/>
                <a:cs typeface="Times New Roman" panose="02020603050405020304" pitchFamily="18" charset="0"/>
              </a:rPr>
              <a:t>0</a:t>
            </a:r>
            <a:endParaRPr lang="en-US" dirty="0">
              <a:solidFill>
                <a:srgbClr val="00B0F0"/>
              </a:solidFill>
            </a:endParaRPr>
          </a:p>
        </p:txBody>
      </p:sp>
      <p:pic>
        <p:nvPicPr>
          <p:cNvPr id="9" name="Audio 8">
            <a:hlinkClick r:id="" action="ppaction://media"/>
            <a:extLst>
              <a:ext uri="{FF2B5EF4-FFF2-40B4-BE49-F238E27FC236}">
                <a16:creationId xmlns:a16="http://schemas.microsoft.com/office/drawing/2014/main" id="{06E777DD-D51A-4483-811C-6F32825B4F54}"/>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520565821"/>
      </p:ext>
    </p:extLst>
  </p:cSld>
  <p:clrMapOvr>
    <a:masterClrMapping/>
  </p:clrMapOvr>
  <mc:AlternateContent xmlns:mc="http://schemas.openxmlformats.org/markup-compatibility/2006">
    <mc:Choice xmlns:p14="http://schemas.microsoft.com/office/powerpoint/2010/main" Requires="p14">
      <p:transition spd="slow" p14:dur="2000" advTm="95221"/>
    </mc:Choice>
    <mc:Fallback>
      <p:transition spd="slow" advTm="952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9"/>
                </p:tgtEl>
              </p:cMediaNode>
            </p:audio>
          </p:childTnLst>
        </p:cTn>
      </p:par>
    </p:tnLst>
    <p:bldLst>
      <p:bldP spid="28" grpId="0" animBg="1"/>
      <p:bldP spid="45" grpId="0"/>
      <p:bldP spid="38" grpId="0" animBg="1"/>
      <p:bldP spid="4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D3AA4-057E-480A-96C5-1398897EACF8}"/>
              </a:ext>
            </a:extLst>
          </p:cNvPr>
          <p:cNvSpPr>
            <a:spLocks noGrp="1"/>
          </p:cNvSpPr>
          <p:nvPr>
            <p:ph type="title"/>
          </p:nvPr>
        </p:nvSpPr>
        <p:spPr/>
        <p:txBody>
          <a:bodyPr/>
          <a:lstStyle/>
          <a:p>
            <a:r>
              <a:rPr lang="en-US" dirty="0"/>
              <a:t>Strategy</a:t>
            </a:r>
          </a:p>
        </p:txBody>
      </p:sp>
      <p:sp>
        <p:nvSpPr>
          <p:cNvPr id="3" name="Content Placeholder 2">
            <a:extLst>
              <a:ext uri="{FF2B5EF4-FFF2-40B4-BE49-F238E27FC236}">
                <a16:creationId xmlns:a16="http://schemas.microsoft.com/office/drawing/2014/main" id="{9FD709D0-1F7D-4619-B9CF-2DBE9F3E1640}"/>
              </a:ext>
            </a:extLst>
          </p:cNvPr>
          <p:cNvSpPr>
            <a:spLocks noGrp="1"/>
          </p:cNvSpPr>
          <p:nvPr>
            <p:ph idx="1"/>
          </p:nvPr>
        </p:nvSpPr>
        <p:spPr/>
        <p:txBody>
          <a:bodyPr/>
          <a:lstStyle/>
          <a:p>
            <a:r>
              <a:rPr lang="en-US" dirty="0"/>
              <a:t>For this, suppose that we are attempting to read </a:t>
            </a:r>
            <a:r>
              <a:rPr lang="en-US" i="1" dirty="0" err="1">
                <a:latin typeface="Times New Roman" panose="02020603050405020304" pitchFamily="18" charset="0"/>
              </a:rPr>
              <a:t>y</a:t>
            </a:r>
            <a:r>
              <a:rPr lang="en-US" i="1" baseline="-25000" dirty="0" err="1">
                <a:latin typeface="Times New Roman" panose="02020603050405020304" pitchFamily="18" charset="0"/>
              </a:rPr>
              <a:t>k</a:t>
            </a:r>
            <a:r>
              <a:rPr lang="en-US" dirty="0"/>
              <a:t>,</a:t>
            </a:r>
            <a:br>
              <a:rPr lang="en-US" dirty="0"/>
            </a:br>
            <a:r>
              <a:rPr lang="en-US" dirty="0"/>
              <a:t>  but the reading taken was the value </a:t>
            </a:r>
            <a:r>
              <a:rPr lang="en-US" i="1" dirty="0">
                <a:latin typeface="Times New Roman" panose="02020603050405020304" pitchFamily="18" charset="0"/>
              </a:rPr>
              <a:t>y</a:t>
            </a:r>
            <a:r>
              <a:rPr lang="en-US" dirty="0"/>
              <a:t> and it was taken at </a:t>
            </a:r>
            <a:r>
              <a:rPr lang="en-US" i="1" dirty="0" err="1">
                <a:latin typeface="Times New Roman" panose="02020603050405020304" pitchFamily="18" charset="0"/>
              </a:rPr>
              <a:t>t</a:t>
            </a:r>
            <a:r>
              <a:rPr lang="en-US" i="1" baseline="-25000" dirty="0" err="1">
                <a:latin typeface="Times New Roman" panose="02020603050405020304" pitchFamily="18" charset="0"/>
              </a:rPr>
              <a:t>k</a:t>
            </a:r>
            <a:r>
              <a:rPr lang="en-US" i="1" dirty="0">
                <a:latin typeface="Times New Roman" panose="02020603050405020304" pitchFamily="18" charset="0"/>
              </a:rPr>
              <a:t> </a:t>
            </a:r>
            <a:r>
              <a:rPr lang="en-US" dirty="0">
                <a:latin typeface="Times New Roman" panose="02020603050405020304" pitchFamily="18" charset="0"/>
              </a:rPr>
              <a:t>+ </a:t>
            </a:r>
            <a:r>
              <a:rPr lang="en-US" i="1" dirty="0">
                <a:latin typeface="Symbol" panose="05050102010706020507" pitchFamily="18" charset="2"/>
              </a:rPr>
              <a:t>d</a:t>
            </a:r>
            <a:r>
              <a:rPr lang="en-US" i="1" dirty="0">
                <a:latin typeface="Times New Roman" panose="02020603050405020304" pitchFamily="18" charset="0"/>
              </a:rPr>
              <a:t>h</a:t>
            </a:r>
          </a:p>
          <a:p>
            <a:r>
              <a:rPr lang="en-US" dirty="0"/>
              <a:t>Find the constant coefficient of the least-squares best-fitting polynomial that passes through:</a:t>
            </a:r>
            <a:endParaRPr lang="en-US" dirty="0">
              <a:latin typeface="Times New Roman" panose="02020603050405020304" pitchFamily="18" charset="0"/>
            </a:endParaRPr>
          </a:p>
          <a:p>
            <a:endParaRPr lang="en-US" dirty="0">
              <a:latin typeface="Times New Roman" panose="02020603050405020304" pitchFamily="18" charset="0"/>
            </a:endParaRPr>
          </a:p>
          <a:p>
            <a:r>
              <a:rPr lang="en-US" dirty="0"/>
              <a:t>Find the constant coefficient of the least-squares best-fitting polynomial that passes through:</a:t>
            </a:r>
          </a:p>
          <a:p>
            <a:pPr marL="0" indent="0">
              <a:buNone/>
            </a:pPr>
            <a:endParaRPr lang="en-US" dirty="0"/>
          </a:p>
          <a:p>
            <a:r>
              <a:rPr lang="en-US" dirty="0"/>
              <a:t>Equate these and solve for </a:t>
            </a:r>
            <a:r>
              <a:rPr lang="en-US" i="1" dirty="0" err="1">
                <a:latin typeface="Times New Roman" panose="02020603050405020304" pitchFamily="18" charset="0"/>
              </a:rPr>
              <a:t>y</a:t>
            </a:r>
            <a:r>
              <a:rPr lang="en-US" i="1" baseline="-25000" dirty="0" err="1">
                <a:latin typeface="Times New Roman" panose="02020603050405020304" pitchFamily="18" charset="0"/>
              </a:rPr>
              <a:t>k</a:t>
            </a:r>
            <a:endParaRPr lang="en-US" dirty="0">
              <a:latin typeface="Times New Roman" panose="02020603050405020304" pitchFamily="18" charset="0"/>
            </a:endParaRPr>
          </a:p>
          <a:p>
            <a:endParaRPr lang="en-US" dirty="0">
              <a:latin typeface="Times New Roman" panose="02020603050405020304" pitchFamily="18" charset="0"/>
            </a:endParaRPr>
          </a:p>
        </p:txBody>
      </p:sp>
      <p:sp>
        <p:nvSpPr>
          <p:cNvPr id="4" name="Footer Placeholder 3">
            <a:extLst>
              <a:ext uri="{FF2B5EF4-FFF2-40B4-BE49-F238E27FC236}">
                <a16:creationId xmlns:a16="http://schemas.microsoft.com/office/drawing/2014/main" id="{2B0EAFA9-DFB7-4B07-AA72-60DBAC055886}"/>
              </a:ext>
            </a:extLst>
          </p:cNvPr>
          <p:cNvSpPr>
            <a:spLocks noGrp="1"/>
          </p:cNvSpPr>
          <p:nvPr>
            <p:ph type="ftr" sz="quarter" idx="11"/>
          </p:nvPr>
        </p:nvSpPr>
        <p:spPr/>
        <p:txBody>
          <a:bodyPr/>
          <a:lstStyle/>
          <a:p>
            <a:r>
              <a:rPr lang="en-US"/>
              <a:t>Dealing with jitter</a:t>
            </a:r>
            <a:endParaRPr lang="en-CA" dirty="0"/>
          </a:p>
        </p:txBody>
      </p:sp>
      <p:sp>
        <p:nvSpPr>
          <p:cNvPr id="5" name="Slide Number Placeholder 4">
            <a:extLst>
              <a:ext uri="{FF2B5EF4-FFF2-40B4-BE49-F238E27FC236}">
                <a16:creationId xmlns:a16="http://schemas.microsoft.com/office/drawing/2014/main" id="{1C420D01-E033-493A-8017-D0C2FC6E71D2}"/>
              </a:ext>
            </a:extLst>
          </p:cNvPr>
          <p:cNvSpPr>
            <a:spLocks noGrp="1"/>
          </p:cNvSpPr>
          <p:nvPr>
            <p:ph type="sldNum" sz="quarter" idx="12"/>
          </p:nvPr>
        </p:nvSpPr>
        <p:spPr/>
        <p:txBody>
          <a:bodyPr/>
          <a:lstStyle/>
          <a:p>
            <a:fld id="{42EF6DC8-DA9C-4533-8A40-BB00A2545AF8}" type="slidenum">
              <a:rPr lang="en-CA" smtClean="0"/>
              <a:pPr/>
              <a:t>5</a:t>
            </a:fld>
            <a:endParaRPr lang="en-CA"/>
          </a:p>
        </p:txBody>
      </p:sp>
      <p:graphicFrame>
        <p:nvGraphicFramePr>
          <p:cNvPr id="8" name="Object 7">
            <a:extLst>
              <a:ext uri="{FF2B5EF4-FFF2-40B4-BE49-F238E27FC236}">
                <a16:creationId xmlns:a16="http://schemas.microsoft.com/office/drawing/2014/main" id="{49DE3AC3-CFF6-4DD1-B92D-0EA2709035A3}"/>
              </a:ext>
            </a:extLst>
          </p:cNvPr>
          <p:cNvGraphicFramePr>
            <a:graphicFrameLocks noChangeAspect="1"/>
          </p:cNvGraphicFramePr>
          <p:nvPr>
            <p:extLst>
              <p:ext uri="{D42A27DB-BD31-4B8C-83A1-F6EECF244321}">
                <p14:modId xmlns:p14="http://schemas.microsoft.com/office/powerpoint/2010/main" val="1412853238"/>
              </p:ext>
            </p:extLst>
          </p:nvPr>
        </p:nvGraphicFramePr>
        <p:xfrm>
          <a:off x="2281238" y="3087688"/>
          <a:ext cx="4822825" cy="450850"/>
        </p:xfrm>
        <a:graphic>
          <a:graphicData uri="http://schemas.openxmlformats.org/presentationml/2006/ole">
            <mc:AlternateContent xmlns:mc="http://schemas.openxmlformats.org/markup-compatibility/2006">
              <mc:Choice xmlns:v="urn:schemas-microsoft-com:vml" Requires="v">
                <p:oleObj name="Equation" r:id="rId5" imgW="2717640" imgH="253800" progId="Equation.DSMT4">
                  <p:embed/>
                </p:oleObj>
              </mc:Choice>
              <mc:Fallback>
                <p:oleObj name="Equation" r:id="rId5" imgW="2717640" imgH="253800" progId="Equation.DSMT4">
                  <p:embed/>
                  <p:pic>
                    <p:nvPicPr>
                      <p:cNvPr id="6" name="Object 5">
                        <a:extLst>
                          <a:ext uri="{FF2B5EF4-FFF2-40B4-BE49-F238E27FC236}">
                            <a16:creationId xmlns:a16="http://schemas.microsoft.com/office/drawing/2014/main" id="{6F918057-B710-4688-A480-959468711911}"/>
                          </a:ext>
                        </a:extLst>
                      </p:cNvPr>
                      <p:cNvPicPr/>
                      <p:nvPr/>
                    </p:nvPicPr>
                    <p:blipFill>
                      <a:blip r:embed="rId6"/>
                      <a:stretch>
                        <a:fillRect/>
                      </a:stretch>
                    </p:blipFill>
                    <p:spPr>
                      <a:xfrm>
                        <a:off x="2281238" y="3087688"/>
                        <a:ext cx="4822825" cy="450850"/>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5DEB2FEB-DCD9-41E0-8405-150A4C3D9896}"/>
              </a:ext>
            </a:extLst>
          </p:cNvPr>
          <p:cNvGraphicFramePr>
            <a:graphicFrameLocks noChangeAspect="1"/>
          </p:cNvGraphicFramePr>
          <p:nvPr>
            <p:extLst>
              <p:ext uri="{D42A27DB-BD31-4B8C-83A1-F6EECF244321}">
                <p14:modId xmlns:p14="http://schemas.microsoft.com/office/powerpoint/2010/main" val="3594287225"/>
              </p:ext>
            </p:extLst>
          </p:nvPr>
        </p:nvGraphicFramePr>
        <p:xfrm>
          <a:off x="2236788" y="4239334"/>
          <a:ext cx="4913312" cy="450850"/>
        </p:xfrm>
        <a:graphic>
          <a:graphicData uri="http://schemas.openxmlformats.org/presentationml/2006/ole">
            <mc:AlternateContent xmlns:mc="http://schemas.openxmlformats.org/markup-compatibility/2006">
              <mc:Choice xmlns:v="urn:schemas-microsoft-com:vml" Requires="v">
                <p:oleObj name="Equation" r:id="rId7" imgW="2768400" imgH="253800" progId="Equation.DSMT4">
                  <p:embed/>
                </p:oleObj>
              </mc:Choice>
              <mc:Fallback>
                <p:oleObj name="Equation" r:id="rId7" imgW="2768400" imgH="253800" progId="Equation.DSMT4">
                  <p:embed/>
                  <p:pic>
                    <p:nvPicPr>
                      <p:cNvPr id="8" name="Object 7">
                        <a:extLst>
                          <a:ext uri="{FF2B5EF4-FFF2-40B4-BE49-F238E27FC236}">
                            <a16:creationId xmlns:a16="http://schemas.microsoft.com/office/drawing/2014/main" id="{49DE3AC3-CFF6-4DD1-B92D-0EA2709035A3}"/>
                          </a:ext>
                        </a:extLst>
                      </p:cNvPr>
                      <p:cNvPicPr/>
                      <p:nvPr/>
                    </p:nvPicPr>
                    <p:blipFill>
                      <a:blip r:embed="rId8"/>
                      <a:stretch>
                        <a:fillRect/>
                      </a:stretch>
                    </p:blipFill>
                    <p:spPr>
                      <a:xfrm>
                        <a:off x="2236788" y="4239334"/>
                        <a:ext cx="4913312" cy="450850"/>
                      </a:xfrm>
                      <a:prstGeom prst="rect">
                        <a:avLst/>
                      </a:prstGeom>
                    </p:spPr>
                  </p:pic>
                </p:oleObj>
              </mc:Fallback>
            </mc:AlternateContent>
          </a:graphicData>
        </a:graphic>
      </p:graphicFrame>
      <p:pic>
        <p:nvPicPr>
          <p:cNvPr id="13" name="Audio 12">
            <a:hlinkClick r:id="" action="ppaction://media"/>
            <a:extLst>
              <a:ext uri="{FF2B5EF4-FFF2-40B4-BE49-F238E27FC236}">
                <a16:creationId xmlns:a16="http://schemas.microsoft.com/office/drawing/2014/main" id="{51B7D673-9522-429A-8418-9BBCC66502DE}"/>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117863878"/>
      </p:ext>
    </p:extLst>
  </p:cSld>
  <p:clrMapOvr>
    <a:masterClrMapping/>
  </p:clrMapOvr>
  <mc:AlternateContent xmlns:mc="http://schemas.openxmlformats.org/markup-compatibility/2006">
    <mc:Choice xmlns:p14="http://schemas.microsoft.com/office/powerpoint/2010/main" Requires="p14">
      <p:transition spd="slow" p14:dur="2000" advTm="69212"/>
    </mc:Choice>
    <mc:Fallback>
      <p:transition spd="slow" advTm="692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D3AA4-057E-480A-96C5-1398897EACF8}"/>
              </a:ext>
            </a:extLst>
          </p:cNvPr>
          <p:cNvSpPr>
            <a:spLocks noGrp="1"/>
          </p:cNvSpPr>
          <p:nvPr>
            <p:ph type="title"/>
          </p:nvPr>
        </p:nvSpPr>
        <p:spPr/>
        <p:txBody>
          <a:bodyPr/>
          <a:lstStyle/>
          <a:p>
            <a:r>
              <a:rPr lang="en-US" dirty="0"/>
              <a:t>Linear example when </a:t>
            </a:r>
            <a:r>
              <a:rPr lang="en-US" i="1" dirty="0">
                <a:latin typeface="Times New Roman" panose="02020603050405020304" pitchFamily="18" charset="0"/>
              </a:rPr>
              <a:t>n</a:t>
            </a:r>
            <a:r>
              <a:rPr lang="en-US" dirty="0">
                <a:latin typeface="Times New Roman" panose="02020603050405020304" pitchFamily="18" charset="0"/>
              </a:rPr>
              <a:t> = 4</a:t>
            </a:r>
          </a:p>
        </p:txBody>
      </p:sp>
      <p:sp>
        <p:nvSpPr>
          <p:cNvPr id="3" name="Content Placeholder 2">
            <a:extLst>
              <a:ext uri="{FF2B5EF4-FFF2-40B4-BE49-F238E27FC236}">
                <a16:creationId xmlns:a16="http://schemas.microsoft.com/office/drawing/2014/main" id="{9FD709D0-1F7D-4619-B9CF-2DBE9F3E1640}"/>
              </a:ext>
            </a:extLst>
          </p:cNvPr>
          <p:cNvSpPr>
            <a:spLocks noGrp="1"/>
          </p:cNvSpPr>
          <p:nvPr>
            <p:ph idx="1"/>
          </p:nvPr>
        </p:nvSpPr>
        <p:spPr/>
        <p:txBody>
          <a:bodyPr/>
          <a:lstStyle/>
          <a:p>
            <a:r>
              <a:rPr lang="en-US" dirty="0"/>
              <a:t>This requires symbolic computation,</a:t>
            </a:r>
            <a:br>
              <a:rPr lang="en-US" dirty="0"/>
            </a:br>
            <a:r>
              <a:rPr lang="en-US" dirty="0"/>
              <a:t>      so a language such as Maple is excellent for this</a:t>
            </a:r>
          </a:p>
          <a:p>
            <a:endParaRPr lang="en-US" dirty="0">
              <a:latin typeface="Times New Roman" panose="02020603050405020304" pitchFamily="18" charset="0"/>
            </a:endParaRPr>
          </a:p>
          <a:p>
            <a:endParaRPr lang="en-US" dirty="0">
              <a:latin typeface="Times New Roman" panose="02020603050405020304" pitchFamily="18" charset="0"/>
            </a:endParaRPr>
          </a:p>
          <a:p>
            <a:endParaRPr lang="en-US" dirty="0">
              <a:latin typeface="Times New Roman" panose="02020603050405020304" pitchFamily="18" charset="0"/>
            </a:endParaRPr>
          </a:p>
          <a:p>
            <a:r>
              <a:rPr lang="en-US" dirty="0">
                <a:latin typeface="Times New Roman" panose="02020603050405020304" pitchFamily="18" charset="0"/>
              </a:rPr>
              <a:t>Solving for </a:t>
            </a:r>
            <a:r>
              <a:rPr lang="en-US" i="1" dirty="0" err="1">
                <a:latin typeface="Times New Roman" panose="02020603050405020304" pitchFamily="18" charset="0"/>
              </a:rPr>
              <a:t>y</a:t>
            </a:r>
            <a:r>
              <a:rPr lang="en-US" i="1" baseline="-25000" dirty="0" err="1">
                <a:latin typeface="Times New Roman" panose="02020603050405020304" pitchFamily="18" charset="0"/>
              </a:rPr>
              <a:t>k</a:t>
            </a:r>
            <a:r>
              <a:rPr lang="en-US" dirty="0">
                <a:latin typeface="Times New Roman" panose="02020603050405020304" pitchFamily="18" charset="0"/>
              </a:rPr>
              <a:t> yields</a:t>
            </a:r>
          </a:p>
          <a:p>
            <a:endParaRPr lang="en-US" dirty="0">
              <a:latin typeface="Times New Roman" panose="02020603050405020304" pitchFamily="18" charset="0"/>
            </a:endParaRPr>
          </a:p>
          <a:p>
            <a:pPr marL="0" indent="0">
              <a:buNone/>
            </a:pPr>
            <a:endParaRPr lang="en-US" dirty="0">
              <a:latin typeface="Times New Roman" panose="02020603050405020304" pitchFamily="18" charset="0"/>
            </a:endParaRPr>
          </a:p>
          <a:p>
            <a:r>
              <a:rPr lang="en-US" dirty="0">
                <a:latin typeface="Times New Roman" panose="02020603050405020304" pitchFamily="18" charset="0"/>
              </a:rPr>
              <a:t>A first order approximation (if </a:t>
            </a:r>
            <a:r>
              <a:rPr lang="en-US" i="1" dirty="0">
                <a:latin typeface="Symbol" panose="05050102010706020507" pitchFamily="18" charset="2"/>
              </a:rPr>
              <a:t>d</a:t>
            </a:r>
            <a:r>
              <a:rPr lang="en-US" dirty="0">
                <a:latin typeface="Times New Roman" panose="02020603050405020304" pitchFamily="18" charset="0"/>
              </a:rPr>
              <a:t> is sufficiently small) is:</a:t>
            </a:r>
          </a:p>
        </p:txBody>
      </p:sp>
      <p:sp>
        <p:nvSpPr>
          <p:cNvPr id="4" name="Footer Placeholder 3">
            <a:extLst>
              <a:ext uri="{FF2B5EF4-FFF2-40B4-BE49-F238E27FC236}">
                <a16:creationId xmlns:a16="http://schemas.microsoft.com/office/drawing/2014/main" id="{2B0EAFA9-DFB7-4B07-AA72-60DBAC055886}"/>
              </a:ext>
            </a:extLst>
          </p:cNvPr>
          <p:cNvSpPr>
            <a:spLocks noGrp="1"/>
          </p:cNvSpPr>
          <p:nvPr>
            <p:ph type="ftr" sz="quarter" idx="11"/>
          </p:nvPr>
        </p:nvSpPr>
        <p:spPr/>
        <p:txBody>
          <a:bodyPr/>
          <a:lstStyle/>
          <a:p>
            <a:r>
              <a:rPr lang="en-US"/>
              <a:t>Dealing with jitter</a:t>
            </a:r>
            <a:endParaRPr lang="en-CA" dirty="0"/>
          </a:p>
        </p:txBody>
      </p:sp>
      <p:sp>
        <p:nvSpPr>
          <p:cNvPr id="5" name="Slide Number Placeholder 4">
            <a:extLst>
              <a:ext uri="{FF2B5EF4-FFF2-40B4-BE49-F238E27FC236}">
                <a16:creationId xmlns:a16="http://schemas.microsoft.com/office/drawing/2014/main" id="{1C420D01-E033-493A-8017-D0C2FC6E71D2}"/>
              </a:ext>
            </a:extLst>
          </p:cNvPr>
          <p:cNvSpPr>
            <a:spLocks noGrp="1"/>
          </p:cNvSpPr>
          <p:nvPr>
            <p:ph type="sldNum" sz="quarter" idx="12"/>
          </p:nvPr>
        </p:nvSpPr>
        <p:spPr/>
        <p:txBody>
          <a:bodyPr/>
          <a:lstStyle/>
          <a:p>
            <a:fld id="{42EF6DC8-DA9C-4533-8A40-BB00A2545AF8}" type="slidenum">
              <a:rPr lang="en-CA" smtClean="0"/>
              <a:pPr/>
              <a:t>6</a:t>
            </a:fld>
            <a:endParaRPr lang="en-CA"/>
          </a:p>
        </p:txBody>
      </p:sp>
      <p:graphicFrame>
        <p:nvGraphicFramePr>
          <p:cNvPr id="8" name="Object 7">
            <a:extLst>
              <a:ext uri="{FF2B5EF4-FFF2-40B4-BE49-F238E27FC236}">
                <a16:creationId xmlns:a16="http://schemas.microsoft.com/office/drawing/2014/main" id="{49DE3AC3-CFF6-4DD1-B92D-0EA2709035A3}"/>
              </a:ext>
            </a:extLst>
          </p:cNvPr>
          <p:cNvGraphicFramePr>
            <a:graphicFrameLocks noChangeAspect="1"/>
          </p:cNvGraphicFramePr>
          <p:nvPr>
            <p:extLst>
              <p:ext uri="{D42A27DB-BD31-4B8C-83A1-F6EECF244321}">
                <p14:modId xmlns:p14="http://schemas.microsoft.com/office/powerpoint/2010/main" val="1600208243"/>
              </p:ext>
            </p:extLst>
          </p:nvPr>
        </p:nvGraphicFramePr>
        <p:xfrm>
          <a:off x="319088" y="2374900"/>
          <a:ext cx="8659812" cy="1230313"/>
        </p:xfrm>
        <a:graphic>
          <a:graphicData uri="http://schemas.openxmlformats.org/presentationml/2006/ole">
            <mc:AlternateContent xmlns:mc="http://schemas.openxmlformats.org/markup-compatibility/2006">
              <mc:Choice xmlns:v="urn:schemas-microsoft-com:vml" Requires="v">
                <p:oleObj name="Equation" r:id="rId5" imgW="5905440" imgH="838080" progId="Equation.DSMT4">
                  <p:embed/>
                </p:oleObj>
              </mc:Choice>
              <mc:Fallback>
                <p:oleObj name="Equation" r:id="rId5" imgW="5905440" imgH="838080" progId="Equation.DSMT4">
                  <p:embed/>
                  <p:pic>
                    <p:nvPicPr>
                      <p:cNvPr id="8" name="Object 7">
                        <a:extLst>
                          <a:ext uri="{FF2B5EF4-FFF2-40B4-BE49-F238E27FC236}">
                            <a16:creationId xmlns:a16="http://schemas.microsoft.com/office/drawing/2014/main" id="{49DE3AC3-CFF6-4DD1-B92D-0EA2709035A3}"/>
                          </a:ext>
                        </a:extLst>
                      </p:cNvPr>
                      <p:cNvPicPr/>
                      <p:nvPr/>
                    </p:nvPicPr>
                    <p:blipFill>
                      <a:blip r:embed="rId6"/>
                      <a:stretch>
                        <a:fillRect/>
                      </a:stretch>
                    </p:blipFill>
                    <p:spPr>
                      <a:xfrm>
                        <a:off x="319088" y="2374900"/>
                        <a:ext cx="8659812" cy="1230313"/>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38A2B9ED-8938-4E5D-BEEC-044966ED30CC}"/>
              </a:ext>
            </a:extLst>
          </p:cNvPr>
          <p:cNvGraphicFramePr>
            <a:graphicFrameLocks noChangeAspect="1"/>
          </p:cNvGraphicFramePr>
          <p:nvPr>
            <p:extLst>
              <p:ext uri="{D42A27DB-BD31-4B8C-83A1-F6EECF244321}">
                <p14:modId xmlns:p14="http://schemas.microsoft.com/office/powerpoint/2010/main" val="2269472066"/>
              </p:ext>
            </p:extLst>
          </p:nvPr>
        </p:nvGraphicFramePr>
        <p:xfrm>
          <a:off x="385763" y="3967163"/>
          <a:ext cx="8377237" cy="696912"/>
        </p:xfrm>
        <a:graphic>
          <a:graphicData uri="http://schemas.openxmlformats.org/presentationml/2006/ole">
            <mc:AlternateContent xmlns:mc="http://schemas.openxmlformats.org/markup-compatibility/2006">
              <mc:Choice xmlns:v="urn:schemas-microsoft-com:vml" Requires="v">
                <p:oleObj name="Equation" r:id="rId7" imgW="5194080" imgH="431640" progId="Equation.DSMT4">
                  <p:embed/>
                </p:oleObj>
              </mc:Choice>
              <mc:Fallback>
                <p:oleObj name="Equation" r:id="rId7" imgW="5194080" imgH="431640" progId="Equation.DSMT4">
                  <p:embed/>
                  <p:pic>
                    <p:nvPicPr>
                      <p:cNvPr id="8" name="Object 7">
                        <a:extLst>
                          <a:ext uri="{FF2B5EF4-FFF2-40B4-BE49-F238E27FC236}">
                            <a16:creationId xmlns:a16="http://schemas.microsoft.com/office/drawing/2014/main" id="{49DE3AC3-CFF6-4DD1-B92D-0EA2709035A3}"/>
                          </a:ext>
                        </a:extLst>
                      </p:cNvPr>
                      <p:cNvPicPr/>
                      <p:nvPr/>
                    </p:nvPicPr>
                    <p:blipFill>
                      <a:blip r:embed="rId8"/>
                      <a:stretch>
                        <a:fillRect/>
                      </a:stretch>
                    </p:blipFill>
                    <p:spPr>
                      <a:xfrm>
                        <a:off x="385763" y="3967163"/>
                        <a:ext cx="8377237" cy="696912"/>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2CC15E5F-BC60-45F1-9747-9D334114A8DA}"/>
              </a:ext>
            </a:extLst>
          </p:cNvPr>
          <p:cNvGraphicFramePr>
            <a:graphicFrameLocks noChangeAspect="1"/>
          </p:cNvGraphicFramePr>
          <p:nvPr>
            <p:extLst>
              <p:ext uri="{D42A27DB-BD31-4B8C-83A1-F6EECF244321}">
                <p14:modId xmlns:p14="http://schemas.microsoft.com/office/powerpoint/2010/main" val="2517575396"/>
              </p:ext>
            </p:extLst>
          </p:nvPr>
        </p:nvGraphicFramePr>
        <p:xfrm>
          <a:off x="1735137" y="5257800"/>
          <a:ext cx="5673725" cy="766763"/>
        </p:xfrm>
        <a:graphic>
          <a:graphicData uri="http://schemas.openxmlformats.org/presentationml/2006/ole">
            <mc:AlternateContent xmlns:mc="http://schemas.openxmlformats.org/markup-compatibility/2006">
              <mc:Choice xmlns:v="urn:schemas-microsoft-com:vml" Requires="v">
                <p:oleObj name="Equation" r:id="rId9" imgW="2908080" imgH="393480" progId="Equation.DSMT4">
                  <p:embed/>
                </p:oleObj>
              </mc:Choice>
              <mc:Fallback>
                <p:oleObj name="Equation" r:id="rId9" imgW="2908080" imgH="393480" progId="Equation.DSMT4">
                  <p:embed/>
                  <p:pic>
                    <p:nvPicPr>
                      <p:cNvPr id="10" name="Object 9">
                        <a:extLst>
                          <a:ext uri="{FF2B5EF4-FFF2-40B4-BE49-F238E27FC236}">
                            <a16:creationId xmlns:a16="http://schemas.microsoft.com/office/drawing/2014/main" id="{38A2B9ED-8938-4E5D-BEEC-044966ED30CC}"/>
                          </a:ext>
                        </a:extLst>
                      </p:cNvPr>
                      <p:cNvPicPr/>
                      <p:nvPr/>
                    </p:nvPicPr>
                    <p:blipFill>
                      <a:blip r:embed="rId10"/>
                      <a:stretch>
                        <a:fillRect/>
                      </a:stretch>
                    </p:blipFill>
                    <p:spPr>
                      <a:xfrm>
                        <a:off x="1735137" y="5257800"/>
                        <a:ext cx="5673725" cy="766763"/>
                      </a:xfrm>
                      <a:prstGeom prst="rect">
                        <a:avLst/>
                      </a:prstGeom>
                    </p:spPr>
                  </p:pic>
                </p:oleObj>
              </mc:Fallback>
            </mc:AlternateContent>
          </a:graphicData>
        </a:graphic>
      </p:graphicFrame>
      <p:pic>
        <p:nvPicPr>
          <p:cNvPr id="15" name="Audio 14">
            <a:hlinkClick r:id="" action="ppaction://media"/>
            <a:extLst>
              <a:ext uri="{FF2B5EF4-FFF2-40B4-BE49-F238E27FC236}">
                <a16:creationId xmlns:a16="http://schemas.microsoft.com/office/drawing/2014/main" id="{F3C48923-E9A9-408A-8325-8F86F3186B8A}"/>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579777326"/>
      </p:ext>
    </p:extLst>
  </p:cSld>
  <p:clrMapOvr>
    <a:masterClrMapping/>
  </p:clrMapOvr>
  <mc:AlternateContent xmlns:mc="http://schemas.openxmlformats.org/markup-compatibility/2006">
    <mc:Choice xmlns:p14="http://schemas.microsoft.com/office/powerpoint/2010/main" Requires="p14">
      <p:transition spd="slow" p14:dur="2000" advTm="98449"/>
    </mc:Choice>
    <mc:Fallback>
      <p:transition spd="slow" advTm="984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D3AA4-057E-480A-96C5-1398897EACF8}"/>
              </a:ext>
            </a:extLst>
          </p:cNvPr>
          <p:cNvSpPr>
            <a:spLocks noGrp="1"/>
          </p:cNvSpPr>
          <p:nvPr>
            <p:ph type="title"/>
          </p:nvPr>
        </p:nvSpPr>
        <p:spPr/>
        <p:txBody>
          <a:bodyPr/>
          <a:lstStyle/>
          <a:p>
            <a:r>
              <a:rPr lang="en-US" dirty="0"/>
              <a:t>Quadratic example when </a:t>
            </a:r>
            <a:r>
              <a:rPr lang="en-US" i="1" dirty="0">
                <a:latin typeface="Times New Roman" panose="02020603050405020304" pitchFamily="18" charset="0"/>
              </a:rPr>
              <a:t>n</a:t>
            </a:r>
            <a:r>
              <a:rPr lang="en-US" dirty="0">
                <a:latin typeface="Times New Roman" panose="02020603050405020304" pitchFamily="18" charset="0"/>
              </a:rPr>
              <a:t> = 4</a:t>
            </a:r>
          </a:p>
        </p:txBody>
      </p:sp>
      <p:sp>
        <p:nvSpPr>
          <p:cNvPr id="3" name="Content Placeholder 2">
            <a:extLst>
              <a:ext uri="{FF2B5EF4-FFF2-40B4-BE49-F238E27FC236}">
                <a16:creationId xmlns:a16="http://schemas.microsoft.com/office/drawing/2014/main" id="{9FD709D0-1F7D-4619-B9CF-2DBE9F3E1640}"/>
              </a:ext>
            </a:extLst>
          </p:cNvPr>
          <p:cNvSpPr>
            <a:spLocks noGrp="1"/>
          </p:cNvSpPr>
          <p:nvPr>
            <p:ph idx="1"/>
          </p:nvPr>
        </p:nvSpPr>
        <p:spPr/>
        <p:txBody>
          <a:bodyPr/>
          <a:lstStyle/>
          <a:p>
            <a:r>
              <a:rPr lang="en-US" dirty="0"/>
              <a:t>You could also do this for least-squares best-fitting quadratic polynomials and get a 2</a:t>
            </a:r>
            <a:r>
              <a:rPr lang="en-US" baseline="30000" dirty="0"/>
              <a:t>nd</a:t>
            </a:r>
            <a:r>
              <a:rPr lang="en-US" dirty="0"/>
              <a:t>-order series solution around </a:t>
            </a:r>
            <a:r>
              <a:rPr lang="en-US" i="1" dirty="0">
                <a:latin typeface="Symbol" panose="05050102010706020507" pitchFamily="18" charset="2"/>
              </a:rPr>
              <a:t>d </a:t>
            </a:r>
            <a:r>
              <a:rPr lang="en-US" dirty="0"/>
              <a:t>:</a:t>
            </a:r>
          </a:p>
        </p:txBody>
      </p:sp>
      <p:sp>
        <p:nvSpPr>
          <p:cNvPr id="4" name="Footer Placeholder 3">
            <a:extLst>
              <a:ext uri="{FF2B5EF4-FFF2-40B4-BE49-F238E27FC236}">
                <a16:creationId xmlns:a16="http://schemas.microsoft.com/office/drawing/2014/main" id="{2B0EAFA9-DFB7-4B07-AA72-60DBAC055886}"/>
              </a:ext>
            </a:extLst>
          </p:cNvPr>
          <p:cNvSpPr>
            <a:spLocks noGrp="1"/>
          </p:cNvSpPr>
          <p:nvPr>
            <p:ph type="ftr" sz="quarter" idx="11"/>
          </p:nvPr>
        </p:nvSpPr>
        <p:spPr/>
        <p:txBody>
          <a:bodyPr/>
          <a:lstStyle/>
          <a:p>
            <a:r>
              <a:rPr lang="en-US"/>
              <a:t>Dealing with jitter</a:t>
            </a:r>
            <a:endParaRPr lang="en-CA" dirty="0"/>
          </a:p>
        </p:txBody>
      </p:sp>
      <p:sp>
        <p:nvSpPr>
          <p:cNvPr id="5" name="Slide Number Placeholder 4">
            <a:extLst>
              <a:ext uri="{FF2B5EF4-FFF2-40B4-BE49-F238E27FC236}">
                <a16:creationId xmlns:a16="http://schemas.microsoft.com/office/drawing/2014/main" id="{1C420D01-E033-493A-8017-D0C2FC6E71D2}"/>
              </a:ext>
            </a:extLst>
          </p:cNvPr>
          <p:cNvSpPr>
            <a:spLocks noGrp="1"/>
          </p:cNvSpPr>
          <p:nvPr>
            <p:ph type="sldNum" sz="quarter" idx="12"/>
          </p:nvPr>
        </p:nvSpPr>
        <p:spPr/>
        <p:txBody>
          <a:bodyPr/>
          <a:lstStyle/>
          <a:p>
            <a:fld id="{42EF6DC8-DA9C-4533-8A40-BB00A2545AF8}" type="slidenum">
              <a:rPr lang="en-CA" smtClean="0"/>
              <a:pPr/>
              <a:t>7</a:t>
            </a:fld>
            <a:endParaRPr lang="en-CA"/>
          </a:p>
        </p:txBody>
      </p:sp>
      <p:graphicFrame>
        <p:nvGraphicFramePr>
          <p:cNvPr id="9" name="Object 8">
            <a:extLst>
              <a:ext uri="{FF2B5EF4-FFF2-40B4-BE49-F238E27FC236}">
                <a16:creationId xmlns:a16="http://schemas.microsoft.com/office/drawing/2014/main" id="{EDCAE29F-6D45-4D0D-B662-9F49FDAEBE99}"/>
              </a:ext>
            </a:extLst>
          </p:cNvPr>
          <p:cNvGraphicFramePr>
            <a:graphicFrameLocks noChangeAspect="1"/>
          </p:cNvGraphicFramePr>
          <p:nvPr>
            <p:extLst>
              <p:ext uri="{D42A27DB-BD31-4B8C-83A1-F6EECF244321}">
                <p14:modId xmlns:p14="http://schemas.microsoft.com/office/powerpoint/2010/main" val="2475321088"/>
              </p:ext>
            </p:extLst>
          </p:nvPr>
        </p:nvGraphicFramePr>
        <p:xfrm>
          <a:off x="164052" y="2379343"/>
          <a:ext cx="8867775" cy="1733550"/>
        </p:xfrm>
        <a:graphic>
          <a:graphicData uri="http://schemas.openxmlformats.org/presentationml/2006/ole">
            <mc:AlternateContent xmlns:mc="http://schemas.openxmlformats.org/markup-compatibility/2006">
              <mc:Choice xmlns:v="urn:schemas-microsoft-com:vml" Requires="v">
                <p:oleObj name="Equation" r:id="rId5" imgW="4546440" imgH="888840" progId="Equation.DSMT4">
                  <p:embed/>
                </p:oleObj>
              </mc:Choice>
              <mc:Fallback>
                <p:oleObj name="Equation" r:id="rId5" imgW="4546440" imgH="888840" progId="Equation.DSMT4">
                  <p:embed/>
                  <p:pic>
                    <p:nvPicPr>
                      <p:cNvPr id="11" name="Object 10">
                        <a:extLst>
                          <a:ext uri="{FF2B5EF4-FFF2-40B4-BE49-F238E27FC236}">
                            <a16:creationId xmlns:a16="http://schemas.microsoft.com/office/drawing/2014/main" id="{2CC15E5F-BC60-45F1-9747-9D334114A8DA}"/>
                          </a:ext>
                        </a:extLst>
                      </p:cNvPr>
                      <p:cNvPicPr/>
                      <p:nvPr/>
                    </p:nvPicPr>
                    <p:blipFill>
                      <a:blip r:embed="rId6"/>
                      <a:stretch>
                        <a:fillRect/>
                      </a:stretch>
                    </p:blipFill>
                    <p:spPr>
                      <a:xfrm>
                        <a:off x="164052" y="2379343"/>
                        <a:ext cx="8867775" cy="1733550"/>
                      </a:xfrm>
                      <a:prstGeom prst="rect">
                        <a:avLst/>
                      </a:prstGeom>
                    </p:spPr>
                  </p:pic>
                </p:oleObj>
              </mc:Fallback>
            </mc:AlternateContent>
          </a:graphicData>
        </a:graphic>
      </p:graphicFrame>
      <p:pic>
        <p:nvPicPr>
          <p:cNvPr id="7" name="Audio 6">
            <a:hlinkClick r:id="" action="ppaction://media"/>
            <a:extLst>
              <a:ext uri="{FF2B5EF4-FFF2-40B4-BE49-F238E27FC236}">
                <a16:creationId xmlns:a16="http://schemas.microsoft.com/office/drawing/2014/main" id="{3CDA46B2-6436-4FAF-AB31-C7A80A4E0A50}"/>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365374403"/>
      </p:ext>
    </p:extLst>
  </p:cSld>
  <p:clrMapOvr>
    <a:masterClrMapping/>
  </p:clrMapOvr>
  <mc:AlternateContent xmlns:mc="http://schemas.openxmlformats.org/markup-compatibility/2006">
    <mc:Choice xmlns:p14="http://schemas.microsoft.com/office/powerpoint/2010/main" Requires="p14">
      <p:transition spd="slow" p14:dur="2000" advTm="48498"/>
    </mc:Choice>
    <mc:Fallback>
      <p:transition spd="slow" advTm="484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D3AA4-057E-480A-96C5-1398897EACF8}"/>
              </a:ext>
            </a:extLst>
          </p:cNvPr>
          <p:cNvSpPr>
            <a:spLocks noGrp="1"/>
          </p:cNvSpPr>
          <p:nvPr>
            <p:ph type="title"/>
          </p:nvPr>
        </p:nvSpPr>
        <p:spPr/>
        <p:txBody>
          <a:bodyPr/>
          <a:lstStyle/>
          <a:p>
            <a:r>
              <a:rPr lang="en-US" dirty="0"/>
              <a:t>Maple code</a:t>
            </a:r>
            <a:endParaRPr lang="en-US" dirty="0">
              <a:latin typeface="Times New Roman" panose="02020603050405020304" pitchFamily="18" charset="0"/>
            </a:endParaRPr>
          </a:p>
        </p:txBody>
      </p:sp>
      <p:sp>
        <p:nvSpPr>
          <p:cNvPr id="3" name="Content Placeholder 2">
            <a:extLst>
              <a:ext uri="{FF2B5EF4-FFF2-40B4-BE49-F238E27FC236}">
                <a16:creationId xmlns:a16="http://schemas.microsoft.com/office/drawing/2014/main" id="{9FD709D0-1F7D-4619-B9CF-2DBE9F3E1640}"/>
              </a:ext>
            </a:extLst>
          </p:cNvPr>
          <p:cNvSpPr>
            <a:spLocks noGrp="1"/>
          </p:cNvSpPr>
          <p:nvPr>
            <p:ph idx="1"/>
          </p:nvPr>
        </p:nvSpPr>
        <p:spPr>
          <a:xfrm>
            <a:off x="457200" y="1600200"/>
            <a:ext cx="8514678" cy="4525963"/>
          </a:xfrm>
        </p:spPr>
        <p:txBody>
          <a:bodyPr/>
          <a:lstStyle/>
          <a:p>
            <a:r>
              <a:rPr lang="en-US" dirty="0"/>
              <a:t>Here is the Maple code:</a:t>
            </a:r>
          </a:p>
          <a:p>
            <a:pPr marL="400050" lvl="1" indent="0">
              <a:buNone/>
            </a:pPr>
            <a:r>
              <a:rPr lang="en-US" sz="1700" b="1" dirty="0">
                <a:latin typeface="Courier New" panose="02070309020205020404" pitchFamily="49" charset="0"/>
                <a:cs typeface="Courier New" panose="02070309020205020404" pitchFamily="49" charset="0"/>
              </a:rPr>
              <a:t>&gt; restart;</a:t>
            </a:r>
          </a:p>
          <a:p>
            <a:pPr marL="400050" lvl="1" indent="0">
              <a:buNone/>
            </a:pPr>
            <a:r>
              <a:rPr lang="en-US" sz="1700" b="1" dirty="0">
                <a:latin typeface="Courier New" panose="02070309020205020404" pitchFamily="49" charset="0"/>
                <a:cs typeface="Courier New" panose="02070309020205020404" pitchFamily="49" charset="0"/>
              </a:rPr>
              <a:t>&gt; n := 4:</a:t>
            </a:r>
          </a:p>
          <a:p>
            <a:pPr marL="400050" lvl="1" indent="0">
              <a:buNone/>
            </a:pPr>
            <a:r>
              <a:rPr lang="en-US" sz="1700" b="1" dirty="0">
                <a:latin typeface="Courier New" panose="02070309020205020404" pitchFamily="49" charset="0"/>
                <a:cs typeface="Courier New" panose="02070309020205020404" pitchFamily="49" charset="0"/>
              </a:rPr>
              <a:t>&gt; </a:t>
            </a:r>
            <a:r>
              <a:rPr lang="en-US" sz="1700" b="1" dirty="0" err="1">
                <a:latin typeface="Courier New" panose="02070309020205020404" pitchFamily="49" charset="0"/>
                <a:cs typeface="Courier New" panose="02070309020205020404" pitchFamily="49" charset="0"/>
              </a:rPr>
              <a:t>ts</a:t>
            </a:r>
            <a:r>
              <a:rPr lang="en-US" sz="1700" b="1" dirty="0">
                <a:latin typeface="Courier New" panose="02070309020205020404" pitchFamily="49" charset="0"/>
                <a:cs typeface="Courier New" panose="02070309020205020404" pitchFamily="49" charset="0"/>
              </a:rPr>
              <a:t> := seq( k, k = -n..-1 );         # -4, -3, -2, -1</a:t>
            </a:r>
          </a:p>
          <a:p>
            <a:pPr marL="400050" lvl="1" indent="0">
              <a:buNone/>
            </a:pPr>
            <a:r>
              <a:rPr lang="en-US" sz="1700" b="1" dirty="0">
                <a:latin typeface="Courier New" panose="02070309020205020404" pitchFamily="49" charset="0"/>
                <a:cs typeface="Courier New" panose="02070309020205020404" pitchFamily="49" charset="0"/>
              </a:rPr>
              <a:t>&gt; </a:t>
            </a:r>
            <a:r>
              <a:rPr lang="en-US" sz="1700" b="1" dirty="0" err="1">
                <a:latin typeface="Courier New" panose="02070309020205020404" pitchFamily="49" charset="0"/>
                <a:cs typeface="Courier New" panose="02070309020205020404" pitchFamily="49" charset="0"/>
              </a:rPr>
              <a:t>ys</a:t>
            </a:r>
            <a:r>
              <a:rPr lang="en-US" sz="1700" b="1" dirty="0">
                <a:latin typeface="Courier New" panose="02070309020205020404" pitchFamily="49" charset="0"/>
                <a:cs typeface="Courier New" panose="02070309020205020404" pitchFamily="49" charset="0"/>
              </a:rPr>
              <a:t> := seq( y||(-k), k = -n..-1 ):   # y4, y3, y2, y1</a:t>
            </a:r>
          </a:p>
          <a:p>
            <a:pPr marL="400050" lvl="1" indent="0">
              <a:buNone/>
            </a:pPr>
            <a:r>
              <a:rPr lang="en-US" sz="1700" b="1" dirty="0">
                <a:latin typeface="Courier New" panose="02070309020205020404" pitchFamily="49" charset="0"/>
                <a:cs typeface="Courier New" panose="02070309020205020404" pitchFamily="49" charset="0"/>
              </a:rPr>
              <a:t>&gt; # </a:t>
            </a:r>
            <a:r>
              <a:rPr lang="en-US" sz="1700" b="1" dirty="0" err="1">
                <a:latin typeface="Courier New" panose="02070309020205020404" pitchFamily="49" charset="0"/>
                <a:cs typeface="Courier New" panose="02070309020205020404" pitchFamily="49" charset="0"/>
              </a:rPr>
              <a:t>curve_expr</a:t>
            </a:r>
            <a:r>
              <a:rPr lang="en-US" sz="1700" b="1" dirty="0">
                <a:latin typeface="Courier New" panose="02070309020205020404" pitchFamily="49" charset="0"/>
                <a:cs typeface="Courier New" panose="02070309020205020404" pitchFamily="49" charset="0"/>
              </a:rPr>
              <a:t> := a1*t + a0:</a:t>
            </a:r>
          </a:p>
          <a:p>
            <a:pPr marL="400050" lvl="1" indent="0">
              <a:buNone/>
            </a:pPr>
            <a:r>
              <a:rPr lang="en-US" sz="1700" b="1" dirty="0">
                <a:latin typeface="Courier New" panose="02070309020205020404" pitchFamily="49" charset="0"/>
                <a:cs typeface="Courier New" panose="02070309020205020404" pitchFamily="49" charset="0"/>
              </a:rPr>
              <a:t>&gt; </a:t>
            </a:r>
            <a:r>
              <a:rPr lang="en-US" sz="1700" b="1" dirty="0" err="1">
                <a:latin typeface="Courier New" panose="02070309020205020404" pitchFamily="49" charset="0"/>
                <a:cs typeface="Courier New" panose="02070309020205020404" pitchFamily="49" charset="0"/>
              </a:rPr>
              <a:t>curve_expr</a:t>
            </a:r>
            <a:r>
              <a:rPr lang="en-US" sz="1700" b="1" dirty="0">
                <a:latin typeface="Courier New" panose="02070309020205020404" pitchFamily="49" charset="0"/>
                <a:cs typeface="Courier New" panose="02070309020205020404" pitchFamily="49" charset="0"/>
              </a:rPr>
              <a:t> := a2*t^2 + a1*t + a0:</a:t>
            </a:r>
          </a:p>
          <a:p>
            <a:pPr marL="400050" lvl="1" indent="0">
              <a:buNone/>
            </a:pPr>
            <a:r>
              <a:rPr lang="en-US" sz="1700" b="1" dirty="0">
                <a:latin typeface="Courier New" panose="02070309020205020404" pitchFamily="49" charset="0"/>
                <a:cs typeface="Courier New" panose="02070309020205020404" pitchFamily="49" charset="0"/>
              </a:rPr>
              <a:t>&gt; </a:t>
            </a:r>
            <a:r>
              <a:rPr lang="en-US" sz="1700" b="1" dirty="0" err="1">
                <a:latin typeface="Courier New" panose="02070309020205020404" pitchFamily="49" charset="0"/>
                <a:cs typeface="Courier New" panose="02070309020205020404" pitchFamily="49" charset="0"/>
              </a:rPr>
              <a:t>pt</a:t>
            </a:r>
            <a:r>
              <a:rPr lang="en-US" sz="1700" b="1" dirty="0">
                <a:latin typeface="Courier New" panose="02070309020205020404" pitchFamily="49" charset="0"/>
                <a:cs typeface="Courier New" panose="02070309020205020404" pitchFamily="49" charset="0"/>
              </a:rPr>
              <a:t> := </a:t>
            </a:r>
            <a:r>
              <a:rPr lang="en-US" sz="1700" b="1" dirty="0" err="1">
                <a:latin typeface="Courier New" panose="02070309020205020404" pitchFamily="49" charset="0"/>
                <a:cs typeface="Courier New" panose="02070309020205020404" pitchFamily="49" charset="0"/>
              </a:rPr>
              <a:t>CurveFitting</a:t>
            </a:r>
            <a:r>
              <a:rPr lang="en-US" sz="1700" b="1" dirty="0">
                <a:latin typeface="Courier New" panose="02070309020205020404" pitchFamily="49" charset="0"/>
                <a:cs typeface="Courier New" panose="02070309020205020404" pitchFamily="49" charset="0"/>
              </a:rPr>
              <a:t>:-</a:t>
            </a:r>
            <a:r>
              <a:rPr lang="en-US" sz="1700" b="1" dirty="0" err="1">
                <a:latin typeface="Courier New" panose="02070309020205020404" pitchFamily="49" charset="0"/>
                <a:cs typeface="Courier New" panose="02070309020205020404" pitchFamily="49" charset="0"/>
              </a:rPr>
              <a:t>LeastSquares</a:t>
            </a:r>
            <a:r>
              <a:rPr lang="en-US" sz="1700" b="1" dirty="0">
                <a:latin typeface="Courier New" panose="02070309020205020404" pitchFamily="49" charset="0"/>
                <a:cs typeface="Courier New" panose="02070309020205020404" pitchFamily="49" charset="0"/>
              </a:rPr>
              <a:t>( [</a:t>
            </a:r>
            <a:r>
              <a:rPr lang="en-US" sz="1700" b="1" dirty="0" err="1">
                <a:latin typeface="Courier New" panose="02070309020205020404" pitchFamily="49" charset="0"/>
                <a:cs typeface="Courier New" panose="02070309020205020404" pitchFamily="49" charset="0"/>
              </a:rPr>
              <a:t>ts</a:t>
            </a:r>
            <a:r>
              <a:rPr lang="en-US" sz="1700" b="1" dirty="0">
                <a:latin typeface="Courier New" panose="02070309020205020404" pitchFamily="49" charset="0"/>
                <a:cs typeface="Courier New" panose="02070309020205020404" pitchFamily="49" charset="0"/>
              </a:rPr>
              <a:t>, 0], [</a:t>
            </a:r>
            <a:r>
              <a:rPr lang="en-US" sz="1700" b="1" dirty="0" err="1">
                <a:latin typeface="Courier New" panose="02070309020205020404" pitchFamily="49" charset="0"/>
                <a:cs typeface="Courier New" panose="02070309020205020404" pitchFamily="49" charset="0"/>
              </a:rPr>
              <a:t>ys</a:t>
            </a:r>
            <a:r>
              <a:rPr lang="en-US" sz="1700" b="1" dirty="0">
                <a:latin typeface="Courier New" panose="02070309020205020404" pitchFamily="49" charset="0"/>
                <a:cs typeface="Courier New" panose="02070309020205020404" pitchFamily="49" charset="0"/>
              </a:rPr>
              <a:t>, y0], t,</a:t>
            </a:r>
            <a:br>
              <a:rPr lang="en-US" sz="1700" b="1" dirty="0">
                <a:latin typeface="Courier New" panose="02070309020205020404" pitchFamily="49" charset="0"/>
                <a:cs typeface="Courier New" panose="02070309020205020404" pitchFamily="49" charset="0"/>
              </a:rPr>
            </a:br>
            <a:r>
              <a:rPr lang="en-US" sz="1700" b="1" dirty="0">
                <a:latin typeface="Courier New" panose="02070309020205020404" pitchFamily="49" charset="0"/>
                <a:cs typeface="Courier New" panose="02070309020205020404" pitchFamily="49" charset="0"/>
              </a:rPr>
              <a:t>                                    'curve' = </a:t>
            </a:r>
            <a:r>
              <a:rPr lang="en-US" sz="1700" b="1" dirty="0" err="1">
                <a:latin typeface="Courier New" panose="02070309020205020404" pitchFamily="49" charset="0"/>
                <a:cs typeface="Courier New" panose="02070309020205020404" pitchFamily="49" charset="0"/>
              </a:rPr>
              <a:t>curve_expr</a:t>
            </a:r>
            <a:r>
              <a:rPr lang="en-US" sz="1700" b="1" dirty="0">
                <a:latin typeface="Courier New" panose="02070309020205020404" pitchFamily="49" charset="0"/>
                <a:cs typeface="Courier New" panose="02070309020205020404" pitchFamily="49" charset="0"/>
              </a:rPr>
              <a:t> ):</a:t>
            </a:r>
          </a:p>
          <a:p>
            <a:pPr marL="400050" lvl="1" indent="0">
              <a:buNone/>
            </a:pPr>
            <a:r>
              <a:rPr lang="en-US" sz="1700" b="1" dirty="0">
                <a:latin typeface="Courier New" panose="02070309020205020404" pitchFamily="49" charset="0"/>
                <a:cs typeface="Courier New" panose="02070309020205020404" pitchFamily="49" charset="0"/>
              </a:rPr>
              <a:t>&gt; at := eval( </a:t>
            </a:r>
            <a:r>
              <a:rPr lang="en-US" sz="1700" b="1" dirty="0" err="1">
                <a:latin typeface="Courier New" panose="02070309020205020404" pitchFamily="49" charset="0"/>
                <a:cs typeface="Courier New" panose="02070309020205020404" pitchFamily="49" charset="0"/>
              </a:rPr>
              <a:t>pt</a:t>
            </a:r>
            <a:r>
              <a:rPr lang="en-US" sz="1700" b="1" dirty="0">
                <a:latin typeface="Courier New" panose="02070309020205020404" pitchFamily="49" charset="0"/>
                <a:cs typeface="Courier New" panose="02070309020205020404" pitchFamily="49" charset="0"/>
              </a:rPr>
              <a:t>, t = 0 ):</a:t>
            </a:r>
          </a:p>
          <a:p>
            <a:pPr marL="400050" lvl="1" indent="0">
              <a:buNone/>
            </a:pPr>
            <a:r>
              <a:rPr lang="en-US" sz="1700" b="1" dirty="0">
                <a:latin typeface="Courier New" panose="02070309020205020404" pitchFamily="49" charset="0"/>
                <a:cs typeface="Courier New" panose="02070309020205020404" pitchFamily="49" charset="0"/>
              </a:rPr>
              <a:t>&gt; assume( delta::real );</a:t>
            </a:r>
            <a:br>
              <a:rPr lang="en-US" sz="1700" b="1" dirty="0">
                <a:latin typeface="Courier New" panose="02070309020205020404" pitchFamily="49" charset="0"/>
                <a:cs typeface="Courier New" panose="02070309020205020404" pitchFamily="49" charset="0"/>
              </a:rPr>
            </a:br>
            <a:r>
              <a:rPr lang="en-US" sz="1700" b="1" dirty="0">
                <a:latin typeface="Courier New" panose="02070309020205020404" pitchFamily="49" charset="0"/>
                <a:cs typeface="Courier New" panose="02070309020205020404" pitchFamily="49" charset="0"/>
              </a:rPr>
              <a:t>&gt; p := </a:t>
            </a:r>
            <a:r>
              <a:rPr lang="en-US" sz="1700" b="1" dirty="0" err="1">
                <a:latin typeface="Courier New" panose="02070309020205020404" pitchFamily="49" charset="0"/>
                <a:cs typeface="Courier New" panose="02070309020205020404" pitchFamily="49" charset="0"/>
              </a:rPr>
              <a:t>CurveFitting</a:t>
            </a:r>
            <a:r>
              <a:rPr lang="en-US" sz="1700" b="1" dirty="0">
                <a:latin typeface="Courier New" panose="02070309020205020404" pitchFamily="49" charset="0"/>
                <a:cs typeface="Courier New" panose="02070309020205020404" pitchFamily="49" charset="0"/>
              </a:rPr>
              <a:t>:-</a:t>
            </a:r>
            <a:r>
              <a:rPr lang="en-US" sz="1700" b="1" dirty="0" err="1">
                <a:latin typeface="Courier New" panose="02070309020205020404" pitchFamily="49" charset="0"/>
                <a:cs typeface="Courier New" panose="02070309020205020404" pitchFamily="49" charset="0"/>
              </a:rPr>
              <a:t>LeastSquares</a:t>
            </a:r>
            <a:r>
              <a:rPr lang="en-US" sz="1700" b="1" dirty="0">
                <a:latin typeface="Courier New" panose="02070309020205020404" pitchFamily="49" charset="0"/>
                <a:cs typeface="Courier New" panose="02070309020205020404" pitchFamily="49" charset="0"/>
              </a:rPr>
              <a:t>( [</a:t>
            </a:r>
            <a:r>
              <a:rPr lang="en-US" sz="1700" b="1" dirty="0" err="1">
                <a:latin typeface="Courier New" panose="02070309020205020404" pitchFamily="49" charset="0"/>
                <a:cs typeface="Courier New" panose="02070309020205020404" pitchFamily="49" charset="0"/>
              </a:rPr>
              <a:t>ts</a:t>
            </a:r>
            <a:r>
              <a:rPr lang="en-US" sz="1700" b="1" dirty="0">
                <a:latin typeface="Courier New" panose="02070309020205020404" pitchFamily="49" charset="0"/>
                <a:cs typeface="Courier New" panose="02070309020205020404" pitchFamily="49" charset="0"/>
              </a:rPr>
              <a:t>, delta], [</a:t>
            </a:r>
            <a:r>
              <a:rPr lang="en-US" sz="1700" b="1" dirty="0" err="1">
                <a:latin typeface="Courier New" panose="02070309020205020404" pitchFamily="49" charset="0"/>
                <a:cs typeface="Courier New" panose="02070309020205020404" pitchFamily="49" charset="0"/>
              </a:rPr>
              <a:t>ys</a:t>
            </a:r>
            <a:r>
              <a:rPr lang="en-US" sz="1700" b="1" dirty="0">
                <a:latin typeface="Courier New" panose="02070309020205020404" pitchFamily="49" charset="0"/>
                <a:cs typeface="Courier New" panose="02070309020205020404" pitchFamily="49" charset="0"/>
              </a:rPr>
              <a:t>, y], t,</a:t>
            </a:r>
          </a:p>
          <a:p>
            <a:pPr marL="400050" lvl="1" indent="0">
              <a:buNone/>
            </a:pPr>
            <a:r>
              <a:rPr lang="en-US" sz="1700" b="1" dirty="0">
                <a:latin typeface="Courier New" panose="02070309020205020404" pitchFamily="49" charset="0"/>
                <a:cs typeface="Courier New" panose="02070309020205020404" pitchFamily="49" charset="0"/>
              </a:rPr>
              <a:t>                                   'curve' = </a:t>
            </a:r>
            <a:r>
              <a:rPr lang="en-US" sz="1700" b="1" dirty="0" err="1">
                <a:latin typeface="Courier New" panose="02070309020205020404" pitchFamily="49" charset="0"/>
                <a:cs typeface="Courier New" panose="02070309020205020404" pitchFamily="49" charset="0"/>
              </a:rPr>
              <a:t>curve_expr</a:t>
            </a:r>
            <a:r>
              <a:rPr lang="en-US" sz="1700" b="1" dirty="0">
                <a:latin typeface="Courier New" panose="02070309020205020404" pitchFamily="49" charset="0"/>
                <a:cs typeface="Courier New" panose="02070309020205020404" pitchFamily="49" charset="0"/>
              </a:rPr>
              <a:t> ):</a:t>
            </a:r>
          </a:p>
          <a:p>
            <a:pPr marL="400050" lvl="1" indent="0">
              <a:buNone/>
            </a:pPr>
            <a:r>
              <a:rPr lang="en-US" sz="1700" b="1" dirty="0">
                <a:latin typeface="Courier New" panose="02070309020205020404" pitchFamily="49" charset="0"/>
                <a:cs typeface="Courier New" panose="02070309020205020404" pitchFamily="49" charset="0"/>
              </a:rPr>
              <a:t>&gt; a := simplify( eval(p, t = 0 ), size):</a:t>
            </a:r>
          </a:p>
          <a:p>
            <a:pPr marL="400050" lvl="1" indent="0">
              <a:buNone/>
            </a:pPr>
            <a:r>
              <a:rPr lang="en-US" sz="1700" b="1" dirty="0">
                <a:latin typeface="Courier New" panose="02070309020205020404" pitchFamily="49" charset="0"/>
                <a:cs typeface="Courier New" panose="02070309020205020404" pitchFamily="49" charset="0"/>
              </a:rPr>
              <a:t>&gt; y0 := simplify( solve( at = a, y0 ), 'size' ):</a:t>
            </a:r>
          </a:p>
          <a:p>
            <a:pPr marL="400050" lvl="1" indent="0">
              <a:buNone/>
            </a:pPr>
            <a:r>
              <a:rPr lang="en-US" sz="1700" b="1" dirty="0">
                <a:latin typeface="Courier New" panose="02070309020205020404" pitchFamily="49" charset="0"/>
                <a:cs typeface="Courier New" panose="02070309020205020404" pitchFamily="49" charset="0"/>
              </a:rPr>
              <a:t>&gt; series( y0, delta = 0, 3 );</a:t>
            </a:r>
          </a:p>
        </p:txBody>
      </p:sp>
      <p:sp>
        <p:nvSpPr>
          <p:cNvPr id="4" name="Footer Placeholder 3">
            <a:extLst>
              <a:ext uri="{FF2B5EF4-FFF2-40B4-BE49-F238E27FC236}">
                <a16:creationId xmlns:a16="http://schemas.microsoft.com/office/drawing/2014/main" id="{2B0EAFA9-DFB7-4B07-AA72-60DBAC055886}"/>
              </a:ext>
            </a:extLst>
          </p:cNvPr>
          <p:cNvSpPr>
            <a:spLocks noGrp="1"/>
          </p:cNvSpPr>
          <p:nvPr>
            <p:ph type="ftr" sz="quarter" idx="11"/>
          </p:nvPr>
        </p:nvSpPr>
        <p:spPr/>
        <p:txBody>
          <a:bodyPr/>
          <a:lstStyle/>
          <a:p>
            <a:r>
              <a:rPr lang="en-US"/>
              <a:t>Dealing with jitter</a:t>
            </a:r>
            <a:endParaRPr lang="en-CA" dirty="0"/>
          </a:p>
        </p:txBody>
      </p:sp>
      <p:sp>
        <p:nvSpPr>
          <p:cNvPr id="5" name="Slide Number Placeholder 4">
            <a:extLst>
              <a:ext uri="{FF2B5EF4-FFF2-40B4-BE49-F238E27FC236}">
                <a16:creationId xmlns:a16="http://schemas.microsoft.com/office/drawing/2014/main" id="{1C420D01-E033-493A-8017-D0C2FC6E71D2}"/>
              </a:ext>
            </a:extLst>
          </p:cNvPr>
          <p:cNvSpPr>
            <a:spLocks noGrp="1"/>
          </p:cNvSpPr>
          <p:nvPr>
            <p:ph type="sldNum" sz="quarter" idx="12"/>
          </p:nvPr>
        </p:nvSpPr>
        <p:spPr/>
        <p:txBody>
          <a:bodyPr/>
          <a:lstStyle/>
          <a:p>
            <a:fld id="{42EF6DC8-DA9C-4533-8A40-BB00A2545AF8}" type="slidenum">
              <a:rPr lang="en-CA" smtClean="0"/>
              <a:pPr/>
              <a:t>8</a:t>
            </a:fld>
            <a:endParaRPr lang="en-CA"/>
          </a:p>
        </p:txBody>
      </p:sp>
      <p:pic>
        <p:nvPicPr>
          <p:cNvPr id="9" name="Audio 8">
            <a:hlinkClick r:id="" action="ppaction://media"/>
            <a:extLst>
              <a:ext uri="{FF2B5EF4-FFF2-40B4-BE49-F238E27FC236}">
                <a16:creationId xmlns:a16="http://schemas.microsoft.com/office/drawing/2014/main" id="{A321E504-A5AE-4179-B7F6-4DF70ACC89C8}"/>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854432600"/>
      </p:ext>
    </p:extLst>
  </p:cSld>
  <p:clrMapOvr>
    <a:masterClrMapping/>
  </p:clrMapOvr>
  <mc:AlternateContent xmlns:mc="http://schemas.openxmlformats.org/markup-compatibility/2006">
    <mc:Choice xmlns:p14="http://schemas.microsoft.com/office/powerpoint/2010/main" Requires="p14">
      <p:transition spd="slow" p14:dur="2000" advTm="184372"/>
    </mc:Choice>
    <mc:Fallback>
      <p:transition spd="slow" advTm="1843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3"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endParaRPr lang="en-CA" dirty="0"/>
          </a:p>
        </p:txBody>
      </p:sp>
      <p:sp>
        <p:nvSpPr>
          <p:cNvPr id="3" name="Content Placeholder 2"/>
          <p:cNvSpPr>
            <a:spLocks noGrp="1"/>
          </p:cNvSpPr>
          <p:nvPr>
            <p:ph idx="1"/>
          </p:nvPr>
        </p:nvSpPr>
        <p:spPr>
          <a:xfrm>
            <a:off x="457200" y="1600200"/>
            <a:ext cx="8435130" cy="4525963"/>
          </a:xfrm>
        </p:spPr>
        <p:txBody>
          <a:bodyPr/>
          <a:lstStyle/>
          <a:p>
            <a:r>
              <a:rPr lang="en-US" dirty="0"/>
              <a:t>Following this topic, you now</a:t>
            </a:r>
          </a:p>
          <a:p>
            <a:pPr lvl="1"/>
            <a:r>
              <a:rPr lang="en-US" dirty="0">
                <a:latin typeface="Times New Roman" panose="02020603050405020304" pitchFamily="18" charset="0"/>
              </a:rPr>
              <a:t>Understand the idea of jitter</a:t>
            </a:r>
          </a:p>
          <a:p>
            <a:pPr lvl="1"/>
            <a:r>
              <a:rPr lang="en-US" dirty="0"/>
              <a:t>Understand that the system may not have a perfectly periodic sampling</a:t>
            </a:r>
            <a:endParaRPr lang="en-US" dirty="0">
              <a:latin typeface="Times New Roman" panose="02020603050405020304" pitchFamily="18" charset="0"/>
            </a:endParaRPr>
          </a:p>
          <a:p>
            <a:pPr lvl="1"/>
            <a:r>
              <a:rPr lang="en-US" dirty="0"/>
              <a:t>Know you can attempt to compensate for that errors in sampling</a:t>
            </a:r>
          </a:p>
          <a:p>
            <a:pPr lvl="1"/>
            <a:r>
              <a:rPr lang="en-US" dirty="0"/>
              <a:t>Understand that the formulas we have require periodic sampling</a:t>
            </a:r>
          </a:p>
          <a:p>
            <a:pPr lvl="1"/>
            <a:r>
              <a:rPr lang="en-US" dirty="0"/>
              <a:t>Know that it is possible to set a rule and then find an appropriate value of </a:t>
            </a:r>
            <a:r>
              <a:rPr lang="en-US" i="1" dirty="0" err="1">
                <a:latin typeface="Times New Roman" panose="02020603050405020304" pitchFamily="18" charset="0"/>
              </a:rPr>
              <a:t>y</a:t>
            </a:r>
            <a:r>
              <a:rPr lang="en-US" i="1" baseline="-25000" dirty="0" err="1">
                <a:latin typeface="Times New Roman" panose="02020603050405020304" pitchFamily="18" charset="0"/>
              </a:rPr>
              <a:t>k</a:t>
            </a:r>
            <a:r>
              <a:rPr lang="en-US" i="1" dirty="0"/>
              <a:t> </a:t>
            </a:r>
            <a:r>
              <a:rPr lang="en-US" dirty="0"/>
              <a:t>that satisfies that rule</a:t>
            </a:r>
          </a:p>
          <a:p>
            <a:pPr marL="457200" lvl="1" indent="0">
              <a:buNone/>
            </a:pPr>
            <a:endParaRPr lang="en-US" dirty="0"/>
          </a:p>
        </p:txBody>
      </p:sp>
      <p:sp>
        <p:nvSpPr>
          <p:cNvPr id="4" name="Footer Placeholder 3"/>
          <p:cNvSpPr>
            <a:spLocks noGrp="1"/>
          </p:cNvSpPr>
          <p:nvPr>
            <p:ph type="ftr" sz="quarter" idx="11"/>
          </p:nvPr>
        </p:nvSpPr>
        <p:spPr/>
        <p:txBody>
          <a:bodyPr/>
          <a:lstStyle/>
          <a:p>
            <a:r>
              <a:rPr lang="en-US"/>
              <a:t>Dealing with jitter</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9</a:t>
            </a:fld>
            <a:endParaRPr lang="en-CA"/>
          </a:p>
        </p:txBody>
      </p:sp>
      <p:pic>
        <p:nvPicPr>
          <p:cNvPr id="8" name="Audio 7">
            <a:hlinkClick r:id="" action="ppaction://media"/>
            <a:extLst>
              <a:ext uri="{FF2B5EF4-FFF2-40B4-BE49-F238E27FC236}">
                <a16:creationId xmlns:a16="http://schemas.microsoft.com/office/drawing/2014/main" id="{06C756C6-D026-4A4B-8B82-D3195C188BF0}"/>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75975949"/>
      </p:ext>
    </p:extLst>
  </p:cSld>
  <p:clrMapOvr>
    <a:masterClrMapping/>
  </p:clrMapOvr>
  <mc:AlternateContent xmlns:mc="http://schemas.openxmlformats.org/markup-compatibility/2006">
    <mc:Choice xmlns:p14="http://schemas.microsoft.com/office/powerpoint/2010/main" Requires="p14">
      <p:transition spd="slow" p14:dur="2000" advTm="109757"/>
    </mc:Choice>
    <mc:Fallback>
      <p:transition spd="slow" advTm="1097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0|19.8|18.6|16.8"/>
</p:tagLst>
</file>

<file path=ppt/tags/tag2.xml><?xml version="1.0" encoding="utf-8"?>
<p:tagLst xmlns:a="http://schemas.openxmlformats.org/drawingml/2006/main" xmlns:r="http://schemas.openxmlformats.org/officeDocument/2006/relationships" xmlns:p="http://schemas.openxmlformats.org/presentationml/2006/main">
  <p:tag name="TIMING" val="|33.1|23.8|17.1|11"/>
</p:tagLst>
</file>

<file path=ppt/tags/tag3.xml><?xml version="1.0" encoding="utf-8"?>
<p:tagLst xmlns:a="http://schemas.openxmlformats.org/drawingml/2006/main" xmlns:r="http://schemas.openxmlformats.org/officeDocument/2006/relationships" xmlns:p="http://schemas.openxmlformats.org/presentationml/2006/main">
  <p:tag name="TIMING" val="|13.5|17.3|29"/>
</p:tagLst>
</file>

<file path=ppt/tags/tag4.xml><?xml version="1.0" encoding="utf-8"?>
<p:tagLst xmlns:a="http://schemas.openxmlformats.org/drawingml/2006/main" xmlns:r="http://schemas.openxmlformats.org/officeDocument/2006/relationships" xmlns:p="http://schemas.openxmlformats.org/presentationml/2006/main">
  <p:tag name="TIMING" val="|33.1|8.5|26.7"/>
</p:tagLst>
</file>

<file path=ppt/tags/tag5.xml><?xml version="1.0" encoding="utf-8"?>
<p:tagLst xmlns:a="http://schemas.openxmlformats.org/drawingml/2006/main" xmlns:r="http://schemas.openxmlformats.org/officeDocument/2006/relationships" xmlns:p="http://schemas.openxmlformats.org/presentationml/2006/main">
  <p:tag name="TIMING" val="|13.3"/>
</p:tagLst>
</file>

<file path=ppt/tags/tag6.xml><?xml version="1.0" encoding="utf-8"?>
<p:tagLst xmlns:a="http://schemas.openxmlformats.org/drawingml/2006/main" xmlns:r="http://schemas.openxmlformats.org/officeDocument/2006/relationships" xmlns:p="http://schemas.openxmlformats.org/presentationml/2006/main">
  <p:tag name="TIMING" val="|18.8|13.5|11.7|6.7|14.6|16|13.8|17.1|22.2|16.4|14.4"/>
</p:tagLst>
</file>

<file path=ppt/tags/tag7.xml><?xml version="1.0" encoding="utf-8"?>
<p:tagLst xmlns:a="http://schemas.openxmlformats.org/drawingml/2006/main" xmlns:r="http://schemas.openxmlformats.org/officeDocument/2006/relationships" xmlns:p="http://schemas.openxmlformats.org/presentationml/2006/main">
  <p:tag name="TIMING" val="|32.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110108</TotalTime>
  <Words>960</Words>
  <Application>Microsoft Office PowerPoint</Application>
  <PresentationFormat>On-screen Show (4:3)</PresentationFormat>
  <Paragraphs>121</Paragraphs>
  <Slides>13</Slides>
  <Notes>0</Notes>
  <HiddenSlides>0</HiddenSlides>
  <MMClips>13</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13</vt:i4>
      </vt:variant>
    </vt:vector>
  </HeadingPairs>
  <TitlesOfParts>
    <vt:vector size="25" baseType="lpstr">
      <vt:lpstr>Arial</vt:lpstr>
      <vt:lpstr>Bookman Old Style</vt:lpstr>
      <vt:lpstr>Calibri</vt:lpstr>
      <vt:lpstr>Cambria</vt:lpstr>
      <vt:lpstr>Consolas</vt:lpstr>
      <vt:lpstr>Constantia</vt:lpstr>
      <vt:lpstr>Courier New</vt:lpstr>
      <vt:lpstr>Georgia</vt:lpstr>
      <vt:lpstr>Symbol</vt:lpstr>
      <vt:lpstr>Times New Roman</vt:lpstr>
      <vt:lpstr>Office Theme</vt:lpstr>
      <vt:lpstr>MathType 6.0 Equation</vt:lpstr>
      <vt:lpstr>Dealing with jitter</vt:lpstr>
      <vt:lpstr>Introduction</vt:lpstr>
      <vt:lpstr>Introducing jitter</vt:lpstr>
      <vt:lpstr>Dealing with jitter</vt:lpstr>
      <vt:lpstr>Strategy</vt:lpstr>
      <vt:lpstr>Linear example when n = 4</vt:lpstr>
      <vt:lpstr>Quadratic example when n = 4</vt:lpstr>
      <vt:lpstr>Maple code</vt:lpstr>
      <vt:lpstr>Summary</vt:lpstr>
      <vt:lpstr>References</vt:lpstr>
      <vt:lpstr>Acknowledgments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Harder</cp:lastModifiedBy>
  <cp:revision>1897</cp:revision>
  <dcterms:created xsi:type="dcterms:W3CDTF">2020-04-30T19:27:29Z</dcterms:created>
  <dcterms:modified xsi:type="dcterms:W3CDTF">2021-06-11T19:59:34Z</dcterms:modified>
</cp:coreProperties>
</file>